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594_83BDDADF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1162" r:id="rId5"/>
    <p:sldId id="1417" r:id="rId6"/>
    <p:sldId id="1418" r:id="rId7"/>
    <p:sldId id="1419" r:id="rId8"/>
    <p:sldId id="1420" r:id="rId9"/>
    <p:sldId id="1421" r:id="rId10"/>
    <p:sldId id="1422" r:id="rId11"/>
    <p:sldId id="1428" r:id="rId12"/>
    <p:sldId id="1431" r:id="rId13"/>
    <p:sldId id="1429" r:id="rId14"/>
    <p:sldId id="1430" r:id="rId15"/>
    <p:sldId id="1432" r:id="rId16"/>
    <p:sldId id="1433" r:id="rId17"/>
    <p:sldId id="1434" r:id="rId18"/>
    <p:sldId id="1424" r:id="rId19"/>
    <p:sldId id="1425" r:id="rId20"/>
    <p:sldId id="1427" r:id="rId21"/>
    <p:sldId id="1164" r:id="rId22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" userDrawn="1">
          <p15:clr>
            <a:srgbClr val="A4A3A4"/>
          </p15:clr>
        </p15:guide>
        <p15:guide id="2" orient="horz" pos="3084" userDrawn="1">
          <p15:clr>
            <a:srgbClr val="A4A3A4"/>
          </p15:clr>
        </p15:guide>
        <p15:guide id="3" pos="5616">
          <p15:clr>
            <a:srgbClr val="A4A3A4"/>
          </p15:clr>
        </p15:guide>
        <p15:guide id="5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作者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B8D"/>
    <a:srgbClr val="FFFFFF"/>
    <a:srgbClr val="D9D9D9"/>
    <a:srgbClr val="898989"/>
    <a:srgbClr val="C8C9C7"/>
    <a:srgbClr val="000000"/>
    <a:srgbClr val="9B945F"/>
    <a:srgbClr val="FFD100"/>
    <a:srgbClr val="4298B5"/>
    <a:srgbClr val="DA2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AB584-36C4-4BED-A68A-88B674CEBF91}" v="15" dt="2024-07-18T11:55:10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91320" autoAdjust="0"/>
  </p:normalViewPr>
  <p:slideViewPr>
    <p:cSldViewPr snapToGrid="0" showGuides="1">
      <p:cViewPr>
        <p:scale>
          <a:sx n="100" d="100"/>
          <a:sy n="100" d="100"/>
        </p:scale>
        <p:origin x="48" y="-80"/>
      </p:cViewPr>
      <p:guideLst>
        <p:guide orient="horz" pos="156"/>
        <p:guide orient="horz" pos="3084"/>
        <p:guide pos="5616"/>
        <p:guide pos="1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0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594_83BDDA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2F8D4-8307-449A-94E3-78A5964D84A6}" authorId="{00000000-0000-0000-0000-000000000000}" created="2024-09-06T09:38:34.326">
    <pc:sldMkLst xmlns:pc="http://schemas.microsoft.com/office/powerpoint/2013/main/command">
      <pc:docMk/>
      <pc:sldMk cId="2210257631" sldId="1428"/>
    </pc:sldMkLst>
    <p188:txBody>
      <a:bodyPr/>
      <a:lstStyle/>
      <a:p>
        <a:r>
          <a:rPr lang="en-US"/>
          <a:t>删除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ED87D-C013-48F4-B5C2-F0B0A3B6B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330D-408F-48F1-8642-F064575A86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D408-D918-44CA-907D-E9B0C387A5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4FA3-F1BA-4EF8-8D91-3EA67C1BE5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69F69-1667-429A-BA27-15993EC11F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0C28F-51A7-4A6B-8963-168DF8369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870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6D2BF0-B172-471B-8ECF-3FFFA002D1C0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6400" y="4415790"/>
            <a:ext cx="6197600" cy="432976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5558"/>
            <a:ext cx="5978769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0" indent="338138"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745559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FCEBA49-CB2F-478D-AC31-3C5B2A5FA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73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EBA49-CB2F-478D-AC31-3C5B2A5FA8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ward. For all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0501F1-2C00-41A0-B69C-7611CBFBED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8200"/>
            <a:ext cx="9148109" cy="349457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B4C62C2-D132-495A-9DFD-E3D353134C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3192" y="373507"/>
            <a:ext cx="8686800" cy="3178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9278" y="3567325"/>
            <a:ext cx="6776122" cy="870133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39278" y="4445806"/>
            <a:ext cx="6776122" cy="274320"/>
          </a:xfrm>
        </p:spPr>
        <p:txBody>
          <a:bodyPr tIns="9144" bIns="9144" anchor="t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presenter’s name and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3CDA096-2A8F-4305-8C32-3AE20516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39278" y="4721650"/>
            <a:ext cx="6775704" cy="274320"/>
          </a:xfrm>
        </p:spPr>
        <p:txBody>
          <a:bodyPr tIns="9144" bIns="9144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7BC0AD64-9B23-4A16-8DB1-ED511105571E}" type="datetime1">
              <a:rPr lang="en-US" smtClean="0"/>
              <a:t>9/6/2024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53CE2B-0845-49E8-89CA-97102F2CA0AD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152400" y="829340"/>
            <a:ext cx="8849260" cy="38489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691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9036-41C0-44A9-9F9D-9534C223CC37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41879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4800600" y="742950"/>
            <a:ext cx="4114800" cy="4057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65E88E5-B6F4-480D-96CA-9566270CF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0800" y="727877"/>
            <a:ext cx="2743200" cy="4159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9036-41C0-44A9-9F9D-9534C223CC37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57881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563032" y="742950"/>
            <a:ext cx="2286000" cy="405765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463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9BDDC4-C5C8-4BF1-A9EB-CAF2C6BCBD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726455"/>
            <a:ext cx="2743200" cy="4159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9036-41C0-44A9-9F9D-9534C223CC37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57881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563032" y="742950"/>
            <a:ext cx="2286000" cy="4057650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933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5DD7E-0977-419C-B440-A66014AEF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400800" y="726455"/>
            <a:ext cx="2743200" cy="4159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9036-41C0-44A9-9F9D-9534C223CC37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57881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563032" y="742950"/>
            <a:ext cx="2286000" cy="4057650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12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A510-DA2D-4465-B8A5-700CC414A709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228600" y="740664"/>
            <a:ext cx="2743200" cy="405765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 baseline="0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icons to add Picture – 4.44” x 3”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124200" y="740664"/>
            <a:ext cx="5791200" cy="4057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3405D-A138-48F5-8F29-C96FDD8D48AD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800600" y="740664"/>
            <a:ext cx="4114800" cy="405765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- 4.44” x 4.5”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44165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690" y="740664"/>
            <a:ext cx="4220031" cy="479822"/>
          </a:xfrm>
        </p:spPr>
        <p:txBody>
          <a:bodyPr anchor="ctr">
            <a:no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644" y="740664"/>
            <a:ext cx="4219756" cy="479822"/>
          </a:xfrm>
        </p:spPr>
        <p:txBody>
          <a:bodyPr anchor="ctr">
            <a:no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88B6-3EF0-4988-A151-EFF76BABBE6A}" type="datetime1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55448" y="1197864"/>
            <a:ext cx="4187952" cy="3602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4727448" y="1200150"/>
            <a:ext cx="4187952" cy="3600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2743200"/>
            <a:ext cx="8686800" cy="2057400"/>
          </a:xfrm>
          <a:solidFill>
            <a:srgbClr val="D9D9D9"/>
          </a:solidFill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Picture – 2.25” x 9.5”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83B-0C77-4C2D-9440-FA8E54C54A4E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5448" y="740664"/>
            <a:ext cx="8759952" cy="1828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3224-F058-4953-BD10-C47EFE13A5B8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800600" y="740664"/>
            <a:ext cx="4114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4419600" cy="4057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800600" y="2843784"/>
            <a:ext cx="4114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82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ward. For all. Electron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0501F1-2C00-41A0-B69C-7611CBFBED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9148107" cy="348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9292" y="3567325"/>
            <a:ext cx="6059179" cy="870133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9293" y="4445806"/>
            <a:ext cx="6044184" cy="274320"/>
          </a:xfrm>
        </p:spPr>
        <p:txBody>
          <a:bodyPr tIns="9144" bIns="9144" anchor="t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presenter’s name and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3CDA096-2A8F-4305-8C32-3AE20516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293" y="4721650"/>
            <a:ext cx="6043001" cy="274320"/>
          </a:xfrm>
        </p:spPr>
        <p:txBody>
          <a:bodyPr tIns="9144" bIns="9144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7BC0AD64-9B23-4A16-8DB1-ED511105571E}" type="datetime1">
              <a:rPr lang="en-US" smtClean="0"/>
              <a:t>9/6/2024</a:t>
            </a:fld>
            <a:endParaRPr lang="en-US" dirty="0"/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B3C2DF5-4FCD-46DD-9992-55DB9CD82A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7003511" y="4126380"/>
            <a:ext cx="1238595" cy="2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EA098-BA25-4EB3-BB49-D51FA6B63A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9102" y="2617550"/>
            <a:ext cx="7498080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85DB-2A83-4938-9488-99B619EE51A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228600" y="2843784"/>
            <a:ext cx="4114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4419600" cy="19568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800600" y="740664"/>
            <a:ext cx="4114800" cy="1956816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800600" y="2843784"/>
            <a:ext cx="4114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018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A416E-4D48-45DB-8613-2E208BE3E548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228600" y="2843784"/>
            <a:ext cx="8686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9.5”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55448" y="740664"/>
            <a:ext cx="4419600" cy="19568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800600" y="740664"/>
            <a:ext cx="4114800" cy="1954530"/>
          </a:xfrm>
          <a:solidFill>
            <a:srgbClr val="D9D9D9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icon to add Picture – 2.14” x 4.5”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156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E4B7-6AB2-4F2D-AC6A-E1CE47011AC7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No Content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80FFE-9DFC-4290-9277-118CB6DF7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33427" t="4392" r="-9234" b="4392"/>
          <a:stretch/>
        </p:blipFill>
        <p:spPr>
          <a:xfrm>
            <a:off x="0" y="0"/>
            <a:ext cx="3412523" cy="5150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E4B7-6AB2-4F2D-AC6A-E1CE47011AC7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4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E4B7-6AB2-4F2D-AC6A-E1CE47011AC7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3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E4B7-6AB2-4F2D-AC6A-E1CE47011AC7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826C8-3E18-4EF0-AF0A-D6671D801CE1}"/>
              </a:ext>
            </a:extLst>
          </p:cNvPr>
          <p:cNvSpPr/>
          <p:nvPr userDrawn="1"/>
        </p:nvSpPr>
        <p:spPr>
          <a:xfrm>
            <a:off x="7620000" y="228600"/>
            <a:ext cx="13716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807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016E-D5AD-47C0-8E95-021CA64A952B}" type="datetime1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7620000" y="228600"/>
            <a:ext cx="13716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3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orward. For all.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F5AA13-7EF2-48F0-8163-294B8FB36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131"/>
            <a:ext cx="9148108" cy="514236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0825CB5-E4BE-440D-8087-9B5276E921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38535" y="1258906"/>
            <a:ext cx="6400800" cy="23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5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orward. For all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5A1B1-CE44-21AC-7E75-642ADDAE5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0" y="0"/>
            <a:ext cx="9148108" cy="514236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0825CB5-E4BE-440D-8087-9B5276E921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38535" y="1258906"/>
            <a:ext cx="6400800" cy="23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ward. For all. Electron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AF5BC2-A81E-4642-A8BD-53DE4A183D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5020"/>
            <a:ext cx="9143998" cy="5148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F28E0-0619-C8AC-4D8B-60DE5F5B0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3487995" y="-41494"/>
            <a:ext cx="4173574" cy="5227310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5A4849C0-ECE2-494C-8DC0-8F267454CA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7000144" y="4128666"/>
            <a:ext cx="1238591" cy="2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9293" y="3567325"/>
            <a:ext cx="6044184" cy="870133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9293" y="4445806"/>
            <a:ext cx="6044184" cy="274320"/>
          </a:xfrm>
        </p:spPr>
        <p:txBody>
          <a:bodyPr tIns="9144" bIns="9144" anchor="t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presenter’s name and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3CDA096-2A8F-4305-8C32-3AE20516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293" y="4721650"/>
            <a:ext cx="6043001" cy="274320"/>
          </a:xfrm>
        </p:spPr>
        <p:txBody>
          <a:bodyPr tIns="9144" bIns="9144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7BC0AD64-9B23-4A16-8DB1-ED511105571E}" type="datetime1">
              <a:rPr lang="en-US" smtClean="0"/>
              <a:pPr/>
              <a:t>9/6/2024</a:t>
            </a:fld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A86E922-D4FA-4F74-BC16-D2058DF93A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336" y="831240"/>
            <a:ext cx="5669280" cy="23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8BE246-C62D-43D5-BCD5-9B0EBDFA5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2286"/>
            <a:ext cx="9143998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016743"/>
            <a:ext cx="8686800" cy="571500"/>
          </a:xfrm>
        </p:spPr>
        <p:txBody>
          <a:bodyPr tIns="9144" bIns="9144" anchor="b">
            <a:noAutofit/>
          </a:bodyPr>
          <a:lstStyle>
            <a:lvl1pPr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565399"/>
            <a:ext cx="8686800" cy="393333"/>
          </a:xfrm>
        </p:spPr>
        <p:txBody>
          <a:bodyPr tIns="0" bIns="9144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41ED95-79B0-4B00-A6F1-611B7DB93FAB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Disclosure or duplication without consent is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D547FD04-6BE5-4435-991B-6A440EAF8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7681934" y="247555"/>
            <a:ext cx="1238591" cy="2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940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8BE246-C62D-43D5-BCD5-9B0EBDFA5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2286"/>
            <a:ext cx="9143998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016743"/>
            <a:ext cx="8686800" cy="571500"/>
          </a:xfrm>
        </p:spPr>
        <p:txBody>
          <a:bodyPr tIns="9144" bIns="9144" anchor="b">
            <a:noAutofit/>
          </a:bodyPr>
          <a:lstStyle>
            <a:lvl1pPr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565399"/>
            <a:ext cx="8686800" cy="393333"/>
          </a:xfrm>
        </p:spPr>
        <p:txBody>
          <a:bodyPr tIns="0" bIns="9144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5D66FB-5B8B-4EB5-A61B-2E1035EC7B3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Disclosure or duplication without consent is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7B7719-165A-4BB7-B91B-00ADE86EC9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7681934" y="247555"/>
            <a:ext cx="1238591" cy="2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0567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33600-AC43-485B-87EC-A98C15333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665027"/>
            <a:ext cx="9143998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2262664"/>
            <a:ext cx="8686800" cy="621792"/>
          </a:xfrm>
        </p:spPr>
        <p:txBody>
          <a:bodyPr tIns="9144" bIns="9144" anchor="b">
            <a:noAutofit/>
          </a:bodyPr>
          <a:lstStyle>
            <a:lvl1pPr algn="ctr">
              <a:lnSpc>
                <a:spcPts val="4000"/>
              </a:lnSpc>
              <a:defRPr sz="4500" b="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0E95C5DA-DCCA-49E5-A619-C958B62A08C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r>
              <a:rPr lang="en-US"/>
              <a:t>Disclosure or duplication without consent is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33600-AC43-485B-87EC-A98C15333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665027"/>
            <a:ext cx="9143998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2263764"/>
            <a:ext cx="8686800" cy="621792"/>
          </a:xfrm>
        </p:spPr>
        <p:txBody>
          <a:bodyPr tIns="9144" bIns="9144" anchor="b">
            <a:noAutofit/>
          </a:bodyPr>
          <a:lstStyle>
            <a:lvl1pPr algn="ctr">
              <a:lnSpc>
                <a:spcPts val="4000"/>
              </a:lnSpc>
              <a:defRPr sz="4500" b="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Statement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ACD5A931-6D92-412D-88B0-D6C78B47D27C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r>
              <a:rPr lang="en-US"/>
              <a:t>Disclosure or duplication without consent is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4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5448" y="740664"/>
            <a:ext cx="87599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A5BF2A-CFEC-41AA-A162-E4CDD2910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33427" t="4392" r="-9234" b="4392"/>
          <a:stretch/>
        </p:blipFill>
        <p:spPr>
          <a:xfrm>
            <a:off x="0" y="0"/>
            <a:ext cx="3412523" cy="5150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5448" y="740664"/>
            <a:ext cx="8759952" cy="4059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4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1841B163-5578-4176-AD4E-4A9C5EF3C98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rcRect/>
          <a:stretch/>
        </p:blipFill>
        <p:spPr bwMode="auto">
          <a:xfrm>
            <a:off x="7681932" y="247555"/>
            <a:ext cx="1238595" cy="2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15" y="61001"/>
            <a:ext cx="7488385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" y="740664"/>
            <a:ext cx="8759952" cy="405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4985558"/>
            <a:ext cx="13716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E5E0D9-E46D-4BED-8E25-99AEC72EAB3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4985558"/>
            <a:ext cx="59436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0060" y="4985558"/>
            <a:ext cx="13716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5D92379-A8A0-4F2A-B1DF-F7F7112BE2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721" r:id="rId2"/>
    <p:sldLayoutId id="2147483836" r:id="rId3"/>
    <p:sldLayoutId id="2147483867" r:id="rId4"/>
    <p:sldLayoutId id="2147483711" r:id="rId5"/>
    <p:sldLayoutId id="2147483870" r:id="rId6"/>
    <p:sldLayoutId id="2147483702" r:id="rId7"/>
    <p:sldLayoutId id="2147483652" r:id="rId8"/>
    <p:sldLayoutId id="2147483745" r:id="rId9"/>
    <p:sldLayoutId id="2147483707" r:id="rId10"/>
    <p:sldLayoutId id="2147483668" r:id="rId11"/>
    <p:sldLayoutId id="2147483717" r:id="rId12"/>
    <p:sldLayoutId id="2147483718" r:id="rId13"/>
    <p:sldLayoutId id="2147483880" r:id="rId14"/>
    <p:sldLayoutId id="2147483657" r:id="rId15"/>
    <p:sldLayoutId id="2147483658" r:id="rId16"/>
    <p:sldLayoutId id="2147483653" r:id="rId17"/>
    <p:sldLayoutId id="2147483659" r:id="rId18"/>
    <p:sldLayoutId id="2147483677" r:id="rId19"/>
    <p:sldLayoutId id="2147483678" r:id="rId20"/>
    <p:sldLayoutId id="2147483679" r:id="rId21"/>
    <p:sldLayoutId id="2147483654" r:id="rId22"/>
    <p:sldLayoutId id="2147483744" r:id="rId23"/>
    <p:sldLayoutId id="2147483716" r:id="rId24"/>
    <p:sldLayoutId id="2147483715" r:id="rId25"/>
    <p:sldLayoutId id="2147483708" r:id="rId26"/>
    <p:sldLayoutId id="2147483893" r:id="rId27"/>
    <p:sldLayoutId id="2147483714" r:id="rId28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b="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3716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604963" indent="-233363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1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8288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828800" indent="-228600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serviceportal.magna.global/wm/app-SelfServicePortal/landing-page/14587d3e-63aa-e611-d99b-bc5ff41a70c0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594_83BDDADF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CAPL DLL </a:t>
            </a:r>
            <a:r>
              <a:rPr lang="zh-CN" altLang="en-US" dirty="0"/>
              <a:t>生成与使用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BF637-7DCF-49AA-89DA-3EB6E2A2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9C5C-EE14-4EF8-98DF-4483A962ABD2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70C56-6B57-4E84-B609-6652258A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2100" dirty="0">
                <a:latin typeface="Cascadia Mono" panose="020B0609020000020004" pitchFamily="49" charset="0"/>
              </a:rPr>
              <a:t>在</a:t>
            </a:r>
            <a:r>
              <a:rPr lang="zh-CN" altLang="en-US" sz="21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21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2100" dirty="0">
                <a:latin typeface="Cascadia Mono" panose="020B0609020000020004" pitchFamily="49" charset="0"/>
              </a:rPr>
              <a:t>下声明回调函数指针，并实现初始化、指向、释放</a:t>
            </a:r>
            <a:endParaRPr lang="en-US" altLang="zh-CN" sz="2100" dirty="0">
              <a:latin typeface="Cascadia Mono" panose="020B0609020000020004" pitchFamily="49" charset="0"/>
            </a:endParaRPr>
          </a:p>
          <a:p>
            <a:r>
              <a:rPr lang="zh-CN" altLang="en-US" sz="1800" dirty="0">
                <a:latin typeface="Cascadia Mono" panose="020B0609020000020004" pitchFamily="49" charset="0"/>
              </a:rPr>
              <a:t>指针指向</a:t>
            </a:r>
            <a:r>
              <a:rPr lang="en-US" altLang="zh-CN" sz="1800" dirty="0">
                <a:latin typeface="Cascadia Mono" panose="020B0609020000020004" pitchFamily="49" charset="0"/>
              </a:rPr>
              <a:t>CAPL</a:t>
            </a:r>
            <a:r>
              <a:rPr lang="zh-CN" altLang="en-US" sz="1800" dirty="0">
                <a:latin typeface="Cascadia Mono" panose="020B0609020000020004" pitchFamily="49" charset="0"/>
              </a:rPr>
              <a:t>回调函数</a:t>
            </a:r>
            <a:endParaRPr lang="en-US" sz="18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GetCallbackFunctions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a CAPL function handle. The handle stays valid until end of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measurement or a call of 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. 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sGetCaplFunc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CALLBACK_ShowValue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'D'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"D"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			//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CALLBACK_ShowValue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x)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mShowDates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sGetCaplFunc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CALLBACK_ShowDates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'D'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"IDI"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		//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CALLBACK_ShowDates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y,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z)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mDllInfo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sGetCaplFunc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CALLBACK_DllInfo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'V'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			//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CALLBACK_DllInfo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text[])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sGetCaplFunc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CALLBACK_ArrayValues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'V'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"DBB"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//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CALLBACK_ArrayValues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flags,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databytes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[],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controlcode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mDllVersion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sGetCaplFunc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CALLBACK_DllVersion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'V'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			//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CALLBACK_DllVersion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text[])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Function Name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： 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CAPL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中回调函数名称</a:t>
            </a:r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Return Type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字符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单引号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，回调函数返回值类型，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CAPL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中类型首字母大写</a:t>
            </a:r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Parameter Type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：字符串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双引号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，回调函数参数类型</a:t>
            </a:r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下声明回调函数指针，并实现初始化、指向、释放</a:t>
            </a:r>
            <a:endParaRPr lang="en-US" altLang="zh-CN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释放指针</a:t>
            </a:r>
            <a:endParaRPr lang="en-US" altLang="zh-C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ReleaseCallbackFunctions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ascadia Mono" panose="020B0609020000020004" pitchFamily="49" charset="0"/>
              </a:rPr>
              <a:t>// Release all the requested Callback functions 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mShowValue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mShowValue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mShowDates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mShowDates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mDllInfo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mDllInfo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ReleaseCaplFunction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448" y="533400"/>
            <a:ext cx="8759952" cy="42672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中声明</a:t>
            </a:r>
            <a:r>
              <a:rPr lang="en-US" altLang="zh-CN" sz="1600" dirty="0">
                <a:latin typeface="Cascadia Mono" panose="020B0609020000020004" pitchFamily="49" charset="0"/>
              </a:rPr>
              <a:t>public</a:t>
            </a:r>
            <a:r>
              <a:rPr lang="zh-CN" altLang="en-US" sz="1600" dirty="0">
                <a:latin typeface="Cascadia Mono" panose="020B0609020000020004" pitchFamily="49" charset="0"/>
              </a:rPr>
              <a:t>类函数，方便调用回调函数指针</a:t>
            </a:r>
            <a:endParaRPr lang="en-US" altLang="zh-CN" sz="1600" dirty="0">
              <a:latin typeface="Cascadia Mono" panose="020B0609020000020004" pitchFamily="49" charset="0"/>
            </a:endParaRPr>
          </a:p>
          <a:p>
            <a:r>
              <a:rPr lang="en-US" altLang="zh-CN" sz="1600" dirty="0">
                <a:latin typeface="Cascadia Mono" panose="020B0609020000020004" pitchFamily="49" charset="0"/>
              </a:rPr>
              <a:t>Public</a:t>
            </a:r>
            <a:r>
              <a:rPr lang="zh-CN" altLang="en-US" sz="1600" dirty="0">
                <a:latin typeface="Cascadia Mono" panose="020B0609020000020004" pitchFamily="49" charset="0"/>
              </a:rPr>
              <a:t>函数实现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ArrayValues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uint32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808080"/>
                </a:solidFill>
                <a:latin typeface="Cascadia Mono" panose="020B0609020000020004" pitchFamily="49" charset="0"/>
              </a:rPr>
              <a:t>flags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uint32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numberOfDatabytes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uint8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databytes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uint8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controlcode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  uint8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params[16];                        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parameters for call stack, 16 Bytes total    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memcpy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(params+ 0, &amp;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controlcode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      1);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third parameter,                  offset  0, 1 Bytes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memcpy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(params+ 4, &amp;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numberOfDatabytes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4);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second parameter (array size),    offset  4, 4 Bytes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memcpy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(params+ 8, &amp;</a:t>
            </a:r>
            <a:r>
              <a:rPr lang="en-US" sz="13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databytes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        4);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second parameter (array pointer), offset  8, 4 Bytes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memcpy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(params+12, &amp;</a:t>
            </a:r>
            <a:r>
              <a:rPr lang="en-US" sz="1300" dirty="0">
                <a:solidFill>
                  <a:srgbClr val="808080"/>
                </a:solidFill>
                <a:latin typeface="Cascadia Mono" panose="020B0609020000020004" pitchFamily="49" charset="0"/>
              </a:rPr>
              <a:t>flags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            4);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first  parameter,                 offset 12, 4 Bytes 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!=</a:t>
            </a:r>
            <a:r>
              <a:rPr lang="en-US" sz="13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uint32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dummy variable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VIAResult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=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-&gt;Call(&amp;result, params);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</a:rPr>
              <a:t>回调函数：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CALLBACK_ArrayValues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flags,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databytes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[],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controlcode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Unite8 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params[16]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list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中每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4byte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为一个参数，且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params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中参数顺序与回调函数参数顺序相反；数组类型需要分为数组地址及数组长度共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8byte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Uint32 result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CAPL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回调函数的返回值，此处没有返回值</a:t>
            </a:r>
            <a:endParaRPr lang="en-US" altLang="zh-C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VIAResult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rc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：</a:t>
            </a:r>
            <a:r>
              <a:rPr lang="en-US" altLang="zh-CN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dll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调用回调函数是否成功，</a:t>
            </a:r>
            <a:r>
              <a:rPr lang="en-US" altLang="zh-CN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rc</a:t>
            </a:r>
            <a:r>
              <a:rPr lang="en-US" altLang="zh-C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==</a:t>
            </a:r>
            <a:r>
              <a:rPr lang="en-US" altLang="zh-CN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kVIA_OK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代表成功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</a:endParaRPr>
          </a:p>
          <a:p>
            <a:r>
              <a:rPr lang="zh-CN" altLang="en-US" sz="1600" dirty="0">
                <a:latin typeface="Cascadia Mono" panose="020B0609020000020004" pitchFamily="49" charset="0"/>
              </a:rPr>
              <a:t>注：</a:t>
            </a:r>
            <a:r>
              <a:rPr lang="en-US" altLang="zh-CN" sz="1600" dirty="0">
                <a:latin typeface="Cascadia Mono" panose="020B0609020000020004" pitchFamily="49" charset="0"/>
              </a:rPr>
              <a:t>params</a:t>
            </a:r>
            <a:r>
              <a:rPr lang="zh-CN" altLang="en-US" sz="1600" dirty="0">
                <a:latin typeface="Cascadia Mono" panose="020B0609020000020004" pitchFamily="49" charset="0"/>
              </a:rPr>
              <a:t>类型若是大于</a:t>
            </a:r>
            <a:r>
              <a:rPr lang="en-US" altLang="zh-CN" sz="1600" dirty="0">
                <a:latin typeface="Cascadia Mono" panose="020B0609020000020004" pitchFamily="49" charset="0"/>
              </a:rPr>
              <a:t>4byte</a:t>
            </a:r>
            <a:r>
              <a:rPr lang="zh-CN" altLang="en-US" sz="1600" dirty="0">
                <a:latin typeface="Cascadia Mono" panose="020B0609020000020004" pitchFamily="49" charset="0"/>
              </a:rPr>
              <a:t>的如何处理？例如，</a:t>
            </a:r>
            <a:r>
              <a:rPr lang="en-US" altLang="zh-CN" sz="1600" dirty="0">
                <a:latin typeface="Cascadia Mono" panose="020B0609020000020004" pitchFamily="49" charset="0"/>
              </a:rPr>
              <a:t>CAPL</a:t>
            </a:r>
            <a:r>
              <a:rPr lang="zh-CN" altLang="en-US" sz="1600" dirty="0">
                <a:latin typeface="Cascadia Mono" panose="020B0609020000020004" pitchFamily="49" charset="0"/>
              </a:rPr>
              <a:t>中</a:t>
            </a:r>
            <a:r>
              <a:rPr lang="en-US" altLang="zh-CN" sz="1600" dirty="0">
                <a:latin typeface="Cascadia Mono" panose="020B0609020000020004" pitchFamily="49" charset="0"/>
              </a:rPr>
              <a:t>int64</a:t>
            </a:r>
            <a:r>
              <a:rPr lang="zh-CN" altLang="en-US" sz="1600" dirty="0">
                <a:latin typeface="Cascadia Mono" panose="020B0609020000020004" pitchFamily="49" charset="0"/>
              </a:rPr>
              <a:t>、</a:t>
            </a:r>
            <a:r>
              <a:rPr lang="en-US" altLang="zh-CN" sz="1600" dirty="0">
                <a:latin typeface="Cascadia Mono" panose="020B0609020000020004" pitchFamily="49" charset="0"/>
              </a:rPr>
              <a:t>qword</a:t>
            </a:r>
            <a:r>
              <a:rPr lang="zh-CN" altLang="en-US" sz="1600" dirty="0">
                <a:latin typeface="Cascadia Mono" panose="020B0609020000020004" pitchFamily="49" charset="0"/>
              </a:rPr>
              <a:t>、</a:t>
            </a:r>
            <a:r>
              <a:rPr lang="en-US" altLang="zh-CN" sz="1600" dirty="0">
                <a:latin typeface="Cascadia Mono" panose="020B0609020000020004" pitchFamily="49" charset="0"/>
              </a:rPr>
              <a:t>float</a:t>
            </a:r>
            <a:r>
              <a:rPr lang="zh-CN" altLang="en-US" sz="1600" dirty="0">
                <a:latin typeface="Cascadia Mono" panose="020B0609020000020004" pitchFamily="49" charset="0"/>
              </a:rPr>
              <a:t>、</a:t>
            </a:r>
            <a:r>
              <a:rPr lang="en-US" altLang="zh-CN" sz="1600" dirty="0">
                <a:latin typeface="Cascadia Mono" panose="020B0609020000020004" pitchFamily="49" charset="0"/>
              </a:rPr>
              <a:t>double</a:t>
            </a:r>
            <a:r>
              <a:rPr lang="zh-CN" altLang="en-US" sz="1600" dirty="0">
                <a:latin typeface="Cascadia Mono" panose="020B0609020000020004" pitchFamily="49" charset="0"/>
              </a:rPr>
              <a:t>，均为</a:t>
            </a:r>
            <a:r>
              <a:rPr lang="en-US" altLang="zh-CN" sz="1600" dirty="0">
                <a:latin typeface="Cascadia Mono" panose="020B0609020000020004" pitchFamily="49" charset="0"/>
              </a:rPr>
              <a:t>8byte</a:t>
            </a:r>
            <a:endParaRPr lang="en-US" sz="1600" dirty="0">
              <a:latin typeface="Cascadia Mono" panose="020B06090200000200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2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448" y="533400"/>
            <a:ext cx="8759952" cy="4452158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中声明</a:t>
            </a:r>
            <a:r>
              <a:rPr lang="en-US" altLang="zh-CN" sz="1600" dirty="0">
                <a:latin typeface="Cascadia Mono" panose="020B0609020000020004" pitchFamily="49" charset="0"/>
              </a:rPr>
              <a:t>public</a:t>
            </a:r>
            <a:r>
              <a:rPr lang="zh-CN" altLang="en-US" sz="1600" dirty="0">
                <a:latin typeface="Cascadia Mono" panose="020B0609020000020004" pitchFamily="49" charset="0"/>
              </a:rPr>
              <a:t>类函数，方便调用回调函数指针</a:t>
            </a:r>
            <a:endParaRPr lang="en-US" altLang="zh-CN" sz="1600" dirty="0">
              <a:latin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</a:endParaRPr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en-US" altLang="zh-CN" sz="1600" dirty="0">
                <a:latin typeface="Cascadia Mono" panose="020B0609020000020004" pitchFamily="49" charset="0"/>
              </a:rPr>
              <a:t>capldll.dll</a:t>
            </a:r>
            <a:r>
              <a:rPr lang="zh-CN" altLang="en-US" sz="1600" dirty="0">
                <a:latin typeface="Cascadia Mono" panose="020B0609020000020004" pitchFamily="49" charset="0"/>
              </a:rPr>
              <a:t>中封装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ArrayValues</a:t>
            </a:r>
            <a:r>
              <a:rPr lang="zh-CN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到函数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appReadData</a:t>
            </a:r>
            <a:endParaRPr lang="en-US" altLang="zh-C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CAPLPASCAL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appReadData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uint32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handle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GetCaplInstanceData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handle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==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-1;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int16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x =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&gt;=0) ? +1 : -1;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uint32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y = abs(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pl-PL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int16</a:t>
            </a:r>
            <a:r>
              <a:rPr lang="pl-P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z = (</a:t>
            </a:r>
            <a:r>
              <a:rPr lang="pl-PL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int16</a:t>
            </a:r>
            <a:r>
              <a:rPr lang="pl-P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)(</a:t>
            </a:r>
            <a:r>
              <a:rPr lang="pl-PL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pl-P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&amp; 0x0f000000) &gt;&gt; 24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DllVersion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"Version 1.1"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DllInfo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"DLL: processing"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uint8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databytes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[8] = { 0x11, 0x22, 0x33, 0x44, 0x55, 0x66, 0x77, 0x88};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ArrayValues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( 0xaabbccdd,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databytes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databytes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0x01);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ShowDates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 x, y, z);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按照步骤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3 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将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appReadData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函数添加到</a:t>
            </a:r>
            <a:r>
              <a:rPr lang="zh-CN" altLang="en-US" sz="1800" dirty="0">
                <a:latin typeface="Cascadia Mono" panose="020B0609020000020004" pitchFamily="49" charset="0"/>
              </a:rPr>
              <a:t>函数表</a:t>
            </a:r>
            <a:r>
              <a:rPr lang="en-US" altLang="zh-CN" sz="1800" dirty="0">
                <a:latin typeface="Cascadia Mono" panose="020B0609020000020004" pitchFamily="49" charset="0"/>
              </a:rPr>
              <a:t>table</a:t>
            </a:r>
            <a:r>
              <a:rPr lang="zh-CN" altLang="en-US" sz="1800" dirty="0">
                <a:latin typeface="Cascadia Mono" panose="020B0609020000020004" pitchFamily="49" charset="0"/>
              </a:rPr>
              <a:t>中，</a:t>
            </a:r>
            <a:r>
              <a:rPr lang="en-US" altLang="zh-CN" sz="1800" dirty="0">
                <a:latin typeface="Cascadia Mono" panose="020B0609020000020004" pitchFamily="49" charset="0"/>
              </a:rPr>
              <a:t>CAPL</a:t>
            </a:r>
            <a:r>
              <a:rPr lang="zh-CN" altLang="en-US" sz="1800" dirty="0">
                <a:latin typeface="Cascadia Mono" panose="020B0609020000020004" pitchFamily="49" charset="0"/>
              </a:rPr>
              <a:t>中函数名为</a:t>
            </a:r>
            <a:r>
              <a:rPr lang="en-US" altLang="zh-CN" sz="1800" dirty="0" err="1">
                <a:latin typeface="Cascadia Mono" panose="020B0609020000020004" pitchFamily="49" charset="0"/>
              </a:rPr>
              <a:t>dllReadData</a:t>
            </a:r>
            <a:endParaRPr lang="en-US" altLang="zh-CN" sz="1800" dirty="0">
              <a:latin typeface="Cascadia Mono" panose="020B06090200000200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448" y="533400"/>
            <a:ext cx="8759952" cy="4452158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中声明</a:t>
            </a:r>
            <a:r>
              <a:rPr lang="en-US" altLang="zh-CN" sz="1600" dirty="0">
                <a:latin typeface="Cascadia Mono" panose="020B0609020000020004" pitchFamily="49" charset="0"/>
              </a:rPr>
              <a:t>public</a:t>
            </a:r>
            <a:r>
              <a:rPr lang="zh-CN" altLang="en-US" sz="1600" dirty="0">
                <a:latin typeface="Cascadia Mono" panose="020B0609020000020004" pitchFamily="49" charset="0"/>
              </a:rPr>
              <a:t>类函数，方便调用回调函数指针</a:t>
            </a:r>
            <a:endParaRPr lang="en-US" altLang="zh-CN" sz="1600" dirty="0">
              <a:latin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</a:endParaRPr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en-US" altLang="zh-CN" sz="1600" dirty="0">
                <a:latin typeface="Cascadia Mono" panose="020B0609020000020004" pitchFamily="49" charset="0"/>
              </a:rPr>
              <a:t>Simulation Setup </a:t>
            </a:r>
            <a:r>
              <a:rPr lang="zh-CN" altLang="en-US" sz="1600" dirty="0">
                <a:latin typeface="Cascadia Mono" panose="020B0609020000020004" pitchFamily="49" charset="0"/>
              </a:rPr>
              <a:t>中调用</a:t>
            </a:r>
            <a:r>
              <a:rPr lang="en-US" altLang="zh-CN" sz="1600" dirty="0">
                <a:latin typeface="Cascadia Mono" panose="020B0609020000020004" pitchFamily="49" charset="0"/>
              </a:rPr>
              <a:t>long </a:t>
            </a:r>
            <a:r>
              <a:rPr lang="en-US" altLang="zh-CN" sz="1600" dirty="0" err="1">
                <a:latin typeface="Cascadia Mono" panose="020B0609020000020004" pitchFamily="49" charset="0"/>
              </a:rPr>
              <a:t>dllReadData</a:t>
            </a:r>
            <a:r>
              <a:rPr lang="en-US" altLang="zh-CN" sz="1600" dirty="0">
                <a:latin typeface="Cascadia Mono" panose="020B0609020000020004" pitchFamily="49" charset="0"/>
              </a:rPr>
              <a:t>(</a:t>
            </a:r>
            <a:r>
              <a:rPr lang="en-US" altLang="zh-CN" sz="1600" dirty="0" err="1">
                <a:latin typeface="Cascadia Mono" panose="020B0609020000020004" pitchFamily="49" charset="0"/>
              </a:rPr>
              <a:t>dword</a:t>
            </a:r>
            <a:r>
              <a:rPr lang="en-US" altLang="zh-CN" sz="1600" dirty="0">
                <a:latin typeface="Cascadia Mono" panose="020B0609020000020004" pitchFamily="49" charset="0"/>
              </a:rPr>
              <a:t> </a:t>
            </a:r>
            <a:r>
              <a:rPr lang="en-US" altLang="zh-CN" sz="1600" dirty="0" err="1">
                <a:latin typeface="Cascadia Mono" panose="020B0609020000020004" pitchFamily="49" charset="0"/>
              </a:rPr>
              <a:t>handle,long</a:t>
            </a:r>
            <a:r>
              <a:rPr lang="en-US" altLang="zh-CN" sz="1600" dirty="0">
                <a:latin typeface="Cascadia Mono" panose="020B0609020000020004" pitchFamily="49" charset="0"/>
              </a:rPr>
              <a:t> x)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handle=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registerCAPLDLL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(); // </a:t>
            </a:r>
            <a:r>
              <a:rPr lang="zh-CN" altLang="en-US" sz="1050" dirty="0">
                <a:effectLst/>
              </a:rPr>
              <a:t>注册</a:t>
            </a:r>
            <a:r>
              <a:rPr lang="en-US" sz="1050" dirty="0">
                <a:effectLst/>
              </a:rPr>
              <a:t> CAPLDLL</a:t>
            </a:r>
            <a:r>
              <a:rPr lang="zh-CN" altLang="en-US" sz="1050" dirty="0">
                <a:effectLst/>
              </a:rPr>
              <a:t>，此函数与 </a:t>
            </a:r>
            <a:r>
              <a:rPr lang="en-US" altLang="zh-CN" sz="1050" dirty="0">
                <a:effectLst/>
              </a:rPr>
              <a:t>capldll.dll</a:t>
            </a:r>
            <a:r>
              <a:rPr lang="zh-CN" altLang="en-US" sz="1050" dirty="0">
                <a:effectLst/>
              </a:rPr>
              <a:t>、</a:t>
            </a:r>
            <a:r>
              <a:rPr lang="en-US" altLang="zh-CN" sz="1050" dirty="0" err="1">
                <a:effectLst/>
              </a:rPr>
              <a:t>CALLBACK_ArrayValues</a:t>
            </a:r>
            <a:r>
              <a:rPr lang="zh-CN" altLang="en-US" sz="1050" dirty="0"/>
              <a:t>等函数位于同一</a:t>
            </a:r>
            <a:r>
              <a:rPr lang="en-US" altLang="zh-CN" sz="1050" dirty="0"/>
              <a:t>.can</a:t>
            </a:r>
            <a:r>
              <a:rPr lang="zh-CN" altLang="en-US" sz="1050" dirty="0"/>
              <a:t>下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dllReadData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(handle,12);	//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调用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dll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中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appReadData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函数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851D-31FF-D3B0-5AA0-4D7420C8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三、生成</a:t>
            </a:r>
            <a:r>
              <a:rPr lang="en-US" altLang="zh-CN" dirty="0"/>
              <a:t>capldll.dll</a:t>
            </a:r>
            <a:r>
              <a:rPr lang="zh-CN" altLang="en-US" dirty="0"/>
              <a:t>（</a:t>
            </a:r>
            <a:r>
              <a:rPr lang="en-US" altLang="zh-CN" dirty="0"/>
              <a:t> Visual Studio 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C3AD8-C58B-15A0-1468-AAC0177454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</a:t>
            </a:r>
            <a:r>
              <a:rPr lang="zh-CN" altLang="en-US" sz="2000" dirty="0"/>
              <a:t>、打开 </a:t>
            </a:r>
            <a:r>
              <a:rPr lang="en-US" sz="2000" dirty="0"/>
              <a:t>VS 2017 Project/</a:t>
            </a:r>
            <a:r>
              <a:rPr lang="en-US" sz="2000" dirty="0" err="1"/>
              <a:t>capldll.vcxproj</a:t>
            </a:r>
            <a:r>
              <a:rPr lang="zh-CN" altLang="en-US" sz="2000" dirty="0"/>
              <a:t>，设置</a:t>
            </a:r>
            <a:r>
              <a:rPr lang="en-US" altLang="zh-CN" sz="2000" dirty="0"/>
              <a:t>configuration</a:t>
            </a:r>
            <a:r>
              <a:rPr lang="zh-CN" altLang="en-US" sz="2000" dirty="0"/>
              <a:t>为</a:t>
            </a:r>
            <a:r>
              <a:rPr lang="en-US" altLang="zh-CN" sz="2000" dirty="0"/>
              <a:t>Release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Plateform</a:t>
            </a:r>
            <a:r>
              <a:rPr lang="zh-CN" altLang="en-US" sz="2000" dirty="0"/>
              <a:t>为</a:t>
            </a:r>
            <a:r>
              <a:rPr lang="en-US" altLang="zh-CN" sz="2000" dirty="0"/>
              <a:t>x86</a:t>
            </a:r>
            <a:r>
              <a:rPr lang="zh-CN" altLang="en-US" sz="2000" dirty="0"/>
              <a:t>或</a:t>
            </a:r>
            <a:r>
              <a:rPr lang="en-US" altLang="zh-CN" sz="2000" dirty="0"/>
              <a:t>Win32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sz="2000" dirty="0"/>
          </a:p>
          <a:p>
            <a:r>
              <a:rPr lang="en-US" sz="2000" dirty="0"/>
              <a:t>2</a:t>
            </a:r>
            <a:r>
              <a:rPr lang="zh-CN" altLang="en-US" sz="2000" dirty="0"/>
              <a:t>、选择</a:t>
            </a:r>
            <a:r>
              <a:rPr lang="en-US" altLang="zh-CN" sz="2000" dirty="0"/>
              <a:t>Project</a:t>
            </a:r>
            <a:r>
              <a:rPr lang="zh-CN" altLang="en-US" sz="2000" dirty="0"/>
              <a:t>下</a:t>
            </a:r>
            <a:r>
              <a:rPr lang="en-US" altLang="zh-CN" sz="2000" dirty="0" err="1"/>
              <a:t>capldll</a:t>
            </a:r>
            <a:r>
              <a:rPr lang="en-US" altLang="zh-CN" sz="2000" dirty="0"/>
              <a:t> Properties </a:t>
            </a:r>
          </a:p>
          <a:p>
            <a:pPr lvl="1"/>
            <a:r>
              <a:rPr lang="zh-CN" altLang="en-US" sz="1600" dirty="0"/>
              <a:t>设置</a:t>
            </a:r>
            <a:r>
              <a:rPr lang="en-US" altLang="zh-CN" sz="1600" dirty="0"/>
              <a:t>C/C++</a:t>
            </a:r>
            <a:r>
              <a:rPr lang="zh-CN" altLang="en-US" sz="1600" dirty="0"/>
              <a:t>中</a:t>
            </a:r>
            <a:r>
              <a:rPr lang="en-US" altLang="zh-CN" sz="1600" dirty="0"/>
              <a:t>Code Generation</a:t>
            </a:r>
            <a:r>
              <a:rPr lang="zh-CN" altLang="en-US" sz="1600" dirty="0"/>
              <a:t>下</a:t>
            </a:r>
            <a:r>
              <a:rPr lang="en-US" altLang="zh-CN" sz="1600" dirty="0"/>
              <a:t>Struct Member Alignment </a:t>
            </a:r>
            <a:r>
              <a:rPr lang="zh-CN" altLang="en-US" sz="1600" dirty="0"/>
              <a:t>为</a:t>
            </a:r>
            <a:r>
              <a:rPr lang="en-US" altLang="zh-CN" sz="1600" dirty="0"/>
              <a:t>Default</a:t>
            </a:r>
            <a:r>
              <a:rPr lang="zh-CN" altLang="en-US" sz="1600" dirty="0"/>
              <a:t>，</a:t>
            </a:r>
            <a:r>
              <a:rPr lang="en-US" altLang="zh-CN" sz="1600" dirty="0"/>
              <a:t>Runtime Library</a:t>
            </a:r>
            <a:r>
              <a:rPr lang="zh-CN" altLang="en-US" sz="1600" dirty="0"/>
              <a:t>为</a:t>
            </a:r>
            <a:r>
              <a:rPr lang="en-US" altLang="zh-CN" sz="1600" dirty="0"/>
              <a:t>Multi-threaded(/MT)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</a:t>
            </a:r>
            <a:r>
              <a:rPr lang="zh-CN" altLang="en-US" sz="2000" dirty="0"/>
              <a:t>、选择</a:t>
            </a:r>
            <a:r>
              <a:rPr lang="en-US" altLang="zh-CN" sz="2000" dirty="0"/>
              <a:t>Build</a:t>
            </a:r>
            <a:r>
              <a:rPr lang="zh-CN" altLang="en-US" sz="2000" dirty="0"/>
              <a:t>下</a:t>
            </a:r>
            <a:r>
              <a:rPr lang="en-US" altLang="zh-CN" sz="2000" dirty="0"/>
              <a:t>Build </a:t>
            </a:r>
            <a:r>
              <a:rPr lang="en-US" altLang="zh-CN" sz="2000" dirty="0" err="1"/>
              <a:t>capldll</a:t>
            </a:r>
            <a:r>
              <a:rPr lang="zh-CN" altLang="en-US" sz="2000" dirty="0"/>
              <a:t>或</a:t>
            </a:r>
            <a:r>
              <a:rPr lang="en-US" altLang="zh-CN" sz="2000" dirty="0"/>
              <a:t>Rebuild </a:t>
            </a:r>
            <a:r>
              <a:rPr lang="en-US" altLang="zh-CN" sz="2000" dirty="0" err="1"/>
              <a:t>capldll</a:t>
            </a:r>
            <a:r>
              <a:rPr lang="zh-CN" altLang="en-US" sz="2000" dirty="0"/>
              <a:t>，生成</a:t>
            </a:r>
            <a:r>
              <a:rPr lang="en-US" altLang="zh-CN" sz="2000" dirty="0"/>
              <a:t>capldll.dll</a:t>
            </a:r>
            <a:r>
              <a:rPr lang="zh-CN" altLang="en-US" sz="2000" dirty="0"/>
              <a:t>。</a:t>
            </a:r>
            <a:endParaRPr 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96926-1583-A518-09C8-0A6080483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2DA1C-75F3-712F-59B6-1F27819F2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209D5-51CC-08DA-DCC8-3BE335910B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EF53D6-4A2B-335C-3EB6-C4132367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389145"/>
            <a:ext cx="5791498" cy="444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9FE4A8-CA86-D34C-060F-1D286840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67046"/>
            <a:ext cx="183845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B851D-31FF-D3B0-5AA0-4D7420C8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三、生成</a:t>
            </a:r>
            <a:r>
              <a:rPr lang="en-US" altLang="zh-CN" dirty="0"/>
              <a:t>capldll.dll</a:t>
            </a:r>
            <a:r>
              <a:rPr lang="zh-CN" altLang="en-US" dirty="0"/>
              <a:t>（</a:t>
            </a:r>
            <a:r>
              <a:rPr lang="en-US" altLang="zh-CN" dirty="0"/>
              <a:t>Visual Studio + </a:t>
            </a:r>
            <a:r>
              <a:rPr lang="en-US" altLang="zh-CN" dirty="0" err="1"/>
              <a:t>Cmake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C3AD8-C58B-15A0-1468-AAC0177454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 err="1"/>
              <a:t>capldll</a:t>
            </a:r>
            <a:r>
              <a:rPr lang="zh-CN" altLang="en-US" sz="2000" dirty="0"/>
              <a:t>文件夹下创建</a:t>
            </a:r>
            <a:r>
              <a:rPr lang="en-US" altLang="zh-CN" sz="2000" dirty="0" err="1"/>
              <a:t>CMakeProject</a:t>
            </a:r>
            <a:r>
              <a:rPr lang="zh-CN" altLang="en-US" sz="2000" dirty="0"/>
              <a:t>文件夹，放入</a:t>
            </a:r>
            <a:r>
              <a:rPr lang="en-US" altLang="zh-CN" sz="2000" dirty="0"/>
              <a:t>CMakeLists.txt</a:t>
            </a:r>
            <a:endParaRPr lang="en-US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、打开</a:t>
            </a:r>
            <a:r>
              <a:rPr lang="en-US" altLang="zh-CN" sz="2000" dirty="0"/>
              <a:t>Developer Command Prompt for VS2022 </a:t>
            </a:r>
            <a:r>
              <a:rPr lang="zh-CN" altLang="en-US" sz="2000" dirty="0"/>
              <a:t>窗口，使用</a:t>
            </a:r>
            <a:r>
              <a:rPr lang="en-US" altLang="zh-CN" sz="2000" dirty="0"/>
              <a:t>cd</a:t>
            </a:r>
            <a:r>
              <a:rPr lang="zh-CN" altLang="en-US" sz="2000" dirty="0"/>
              <a:t>命令进入</a:t>
            </a:r>
            <a:r>
              <a:rPr lang="en-US" altLang="zh-CN" sz="2000" dirty="0" err="1"/>
              <a:t>CMakeProject</a:t>
            </a:r>
            <a:r>
              <a:rPr lang="zh-CN" altLang="en-US" sz="2000" dirty="0"/>
              <a:t>文件夹</a:t>
            </a:r>
            <a:endParaRPr lang="en-US" altLang="zh-CN" sz="2000" dirty="0"/>
          </a:p>
          <a:p>
            <a:r>
              <a:rPr lang="en-US" sz="2000" dirty="0"/>
              <a:t>3</a:t>
            </a:r>
            <a:r>
              <a:rPr lang="zh-CN" altLang="en-US" sz="2000" dirty="0"/>
              <a:t>、运行命令</a:t>
            </a:r>
            <a:r>
              <a:rPr lang="en-US" altLang="zh-CN" sz="2000" dirty="0" err="1"/>
              <a:t>cmake</a:t>
            </a:r>
            <a:r>
              <a:rPr lang="en-US" altLang="zh-CN" sz="2000" dirty="0"/>
              <a:t> .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cmake</a:t>
            </a:r>
            <a:r>
              <a:rPr lang="en-US" altLang="zh-CN" sz="2000" dirty="0"/>
              <a:t> --build .</a:t>
            </a:r>
          </a:p>
          <a:p>
            <a:r>
              <a:rPr lang="en-US" sz="2000" dirty="0"/>
              <a:t>4</a:t>
            </a:r>
            <a:r>
              <a:rPr lang="zh-CN" altLang="en-US" sz="2000" dirty="0"/>
              <a:t>、编译生成</a:t>
            </a:r>
            <a:r>
              <a:rPr lang="en-US" altLang="zh-CN" sz="2000" dirty="0"/>
              <a:t>capldll.dll 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endParaRPr lang="en-US" sz="2000" dirty="0"/>
          </a:p>
          <a:p>
            <a:r>
              <a:rPr lang="zh-CN" altLang="en-US" sz="2000" dirty="0"/>
              <a:t>注：</a:t>
            </a:r>
            <a:r>
              <a:rPr lang="en-US" altLang="zh-CN" sz="2000" dirty="0"/>
              <a:t> CMakeLists.txt </a:t>
            </a:r>
            <a:r>
              <a:rPr lang="zh-CN" altLang="en-US" sz="2000" dirty="0"/>
              <a:t>在</a:t>
            </a:r>
            <a:r>
              <a:rPr lang="en-US" altLang="zh-CN" sz="2000" dirty="0"/>
              <a:t>CANoe15 Example</a:t>
            </a:r>
            <a:r>
              <a:rPr lang="zh-CN" altLang="en-US" sz="2000" dirty="0"/>
              <a:t>工程中，但可以编译</a:t>
            </a:r>
            <a:r>
              <a:rPr lang="en-US" altLang="zh-CN" sz="2000" dirty="0"/>
              <a:t>CANoe11</a:t>
            </a:r>
            <a:r>
              <a:rPr lang="zh-CN" altLang="en-US" sz="2000" dirty="0"/>
              <a:t>的</a:t>
            </a:r>
            <a:r>
              <a:rPr lang="en-US" altLang="zh-CN" sz="2000" dirty="0"/>
              <a:t>capldll.cpp</a:t>
            </a:r>
            <a:r>
              <a:rPr lang="zh-CN" altLang="en-US" sz="2000" dirty="0"/>
              <a:t>源代码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96926-1583-A518-09C8-0A6080483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2DA1C-75F3-712F-59B6-1F27819F2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209D5-51CC-08DA-DCC8-3BE335910B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FDB09F4-8D80-6608-0812-DC3DC1C2D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872902"/>
              </p:ext>
            </p:extLst>
          </p:nvPr>
        </p:nvGraphicFramePr>
        <p:xfrm>
          <a:off x="7820560" y="4142486"/>
          <a:ext cx="990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990748" imgH="520891" progId="Package">
                  <p:embed/>
                </p:oleObj>
              </mc:Choice>
              <mc:Fallback>
                <p:oleObj name="包装程序外壳对象" showAsIcon="1" r:id="rId2" imgW="990748" imgH="52089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0560" y="4142486"/>
                        <a:ext cx="9906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45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capl</a:t>
            </a:r>
            <a:r>
              <a:rPr lang="zh-CN" altLang="en-US" dirty="0"/>
              <a:t>编辑器导入</a:t>
            </a:r>
            <a:r>
              <a:rPr lang="en-US" altLang="zh-CN" dirty="0"/>
              <a:t>capldll.dll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CAPL </a:t>
            </a:r>
            <a:r>
              <a:rPr lang="zh-CN" altLang="en-US" dirty="0"/>
              <a:t>中导入</a:t>
            </a:r>
            <a:r>
              <a:rPr lang="en-US" altLang="zh-CN" dirty="0" err="1"/>
              <a:t>dll</a:t>
            </a:r>
            <a:endParaRPr lang="en-US" altLang="zh-CN" dirty="0"/>
          </a:p>
          <a:p>
            <a:pPr lvl="1"/>
            <a:r>
              <a:rPr lang="en-US" altLang="zh-CN" sz="1600" dirty="0"/>
              <a:t>CAPL</a:t>
            </a:r>
            <a:r>
              <a:rPr lang="zh-CN" altLang="en-US" sz="1600" dirty="0"/>
              <a:t>脚本</a:t>
            </a:r>
            <a:endParaRPr lang="en-US" altLang="zh-CN" sz="1600" dirty="0"/>
          </a:p>
          <a:p>
            <a:pPr lvl="2"/>
            <a:r>
              <a:rPr lang="zh-CN" altLang="en-US" sz="1400" dirty="0"/>
              <a:t>在</a:t>
            </a:r>
            <a:r>
              <a:rPr lang="en-US" altLang="zh-CN" sz="1400" dirty="0"/>
              <a:t>includes</a:t>
            </a:r>
            <a:r>
              <a:rPr lang="zh-CN" altLang="en-US" sz="1400" dirty="0"/>
              <a:t>中增加 </a:t>
            </a:r>
            <a:r>
              <a:rPr lang="en-US" sz="1400" dirty="0"/>
              <a:t>#pragma library("file path", version, "message text")</a:t>
            </a:r>
          </a:p>
          <a:p>
            <a:pPr lvl="2"/>
            <a:r>
              <a:rPr lang="en-US" altLang="zh-CN" sz="1400" dirty="0"/>
              <a:t>File path </a:t>
            </a:r>
            <a:r>
              <a:rPr lang="zh-CN" altLang="en-US" sz="1400" dirty="0"/>
              <a:t>：</a:t>
            </a:r>
            <a:r>
              <a:rPr lang="en-US" altLang="zh-CN" sz="1400" dirty="0"/>
              <a:t>.</a:t>
            </a:r>
            <a:r>
              <a:rPr lang="en-US" altLang="zh-CN" sz="1400" dirty="0" err="1"/>
              <a:t>cin</a:t>
            </a:r>
            <a:r>
              <a:rPr lang="zh-CN" altLang="en-US" sz="1400" dirty="0"/>
              <a:t>、</a:t>
            </a:r>
            <a:r>
              <a:rPr lang="en-US" altLang="zh-CN" sz="1400" dirty="0"/>
              <a:t>.can</a:t>
            </a:r>
            <a:r>
              <a:rPr lang="zh-CN" altLang="en-US" sz="1400" dirty="0"/>
              <a:t>的相对路径</a:t>
            </a:r>
            <a:endParaRPr lang="en-US" altLang="zh-CN" sz="1400" dirty="0"/>
          </a:p>
          <a:p>
            <a:pPr lvl="2"/>
            <a:r>
              <a:rPr lang="en-US" altLang="zh-CN" sz="1400" dirty="0"/>
              <a:t>Version </a:t>
            </a:r>
            <a:r>
              <a:rPr lang="zh-CN" altLang="en-US" sz="1400" dirty="0"/>
              <a:t>：使用整数，可选；</a:t>
            </a:r>
            <a:r>
              <a:rPr lang="en-US" sz="1400" dirty="0"/>
              <a:t> </a:t>
            </a:r>
            <a:r>
              <a:rPr lang="en-US" sz="1400" dirty="0" err="1"/>
              <a:t>caplDllRequireVersionCheck</a:t>
            </a:r>
            <a:r>
              <a:rPr lang="zh-CN" altLang="en-US" sz="1400" dirty="0"/>
              <a:t>设置为</a:t>
            </a:r>
            <a:r>
              <a:rPr lang="en-US" altLang="zh-CN" sz="1400" dirty="0"/>
              <a:t>1</a:t>
            </a:r>
            <a:r>
              <a:rPr lang="zh-CN" altLang="en-US" sz="1400" dirty="0"/>
              <a:t>时，必须写</a:t>
            </a:r>
            <a:r>
              <a:rPr lang="en-US" altLang="zh-CN" sz="1400" dirty="0"/>
              <a:t>version</a:t>
            </a:r>
            <a:r>
              <a:rPr lang="zh-CN" altLang="en-US" sz="1400" dirty="0"/>
              <a:t>参数，否则报</a:t>
            </a:r>
            <a:r>
              <a:rPr lang="en-US" altLang="zh-CN" sz="1400" dirty="0"/>
              <a:t>error</a:t>
            </a:r>
          </a:p>
          <a:p>
            <a:pPr lvl="2"/>
            <a:r>
              <a:rPr lang="en-US" altLang="zh-CN" sz="1400" dirty="0"/>
              <a:t>Message text </a:t>
            </a:r>
            <a:r>
              <a:rPr lang="zh-CN" altLang="en-US" sz="1400" dirty="0"/>
              <a:t>：</a:t>
            </a:r>
            <a:r>
              <a:rPr lang="en-US" altLang="zh-CN" sz="1400" dirty="0"/>
              <a:t>version</a:t>
            </a:r>
            <a:r>
              <a:rPr lang="zh-CN" altLang="en-US" sz="1400" dirty="0"/>
              <a:t>不匹配则报</a:t>
            </a:r>
            <a:r>
              <a:rPr lang="en-US" altLang="zh-CN" sz="1400" dirty="0"/>
              <a:t>warning</a:t>
            </a:r>
            <a:r>
              <a:rPr lang="zh-CN" altLang="en-US" sz="1400" dirty="0"/>
              <a:t>信息，可选；不写</a:t>
            </a:r>
            <a:r>
              <a:rPr lang="en-US" altLang="zh-CN" sz="1400" dirty="0"/>
              <a:t>message</a:t>
            </a:r>
            <a:r>
              <a:rPr lang="zh-CN" altLang="en-US" sz="1400" dirty="0"/>
              <a:t>则使用默认 </a:t>
            </a:r>
            <a:r>
              <a:rPr lang="en-US" altLang="zh-CN" sz="1400" dirty="0"/>
              <a:t>text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脚本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 capldll.cpp</a:t>
            </a:r>
            <a:r>
              <a:rPr lang="zh-CN" altLang="en-US" dirty="0"/>
              <a:t>中加入以下代码</a:t>
            </a:r>
            <a:endParaRPr lang="en-US" altLang="zh-CN" dirty="0"/>
          </a:p>
          <a:p>
            <a:pPr lvl="2"/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LIBRARY_VERSION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3 </a:t>
            </a:r>
          </a:p>
          <a:p>
            <a:pPr lvl="2"/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caplDllLibraryVersion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LIBRARY_VERSION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r>
              <a:rPr lang="en-US" sz="1400" dirty="0"/>
              <a:t>  //</a:t>
            </a:r>
            <a:r>
              <a:rPr lang="zh-CN" altLang="en-US" sz="1400" dirty="0"/>
              <a:t>设置版本号</a:t>
            </a:r>
            <a:r>
              <a:rPr lang="en-US" altLang="zh-CN" sz="1400" dirty="0"/>
              <a:t>3</a:t>
            </a:r>
            <a:r>
              <a:rPr lang="zh-CN" altLang="en-US" sz="1400" dirty="0"/>
              <a:t>，必须是</a:t>
            </a:r>
            <a:r>
              <a:rPr lang="en-US" altLang="zh-CN" sz="1400" dirty="0"/>
              <a:t>int</a:t>
            </a:r>
            <a:r>
              <a:rPr lang="zh-CN" altLang="en-US" sz="1400" dirty="0"/>
              <a:t>类型</a:t>
            </a:r>
            <a:endParaRPr lang="en-US" sz="1400" dirty="0"/>
          </a:p>
          <a:p>
            <a:pPr lvl="2"/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caplDllRequireVersionCheck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  <a:r>
              <a:rPr lang="en-US" sz="1400" dirty="0"/>
              <a:t>  //CAPL </a:t>
            </a:r>
            <a:r>
              <a:rPr lang="zh-CN" altLang="en-US" sz="1400" dirty="0"/>
              <a:t>中检测</a:t>
            </a:r>
            <a:r>
              <a:rPr lang="en-US" altLang="zh-CN" sz="1400" dirty="0" err="1"/>
              <a:t>dll</a:t>
            </a:r>
            <a:r>
              <a:rPr lang="zh-CN" altLang="en-US" sz="1400" dirty="0"/>
              <a:t>版本，</a:t>
            </a:r>
            <a:r>
              <a:rPr lang="en-US" altLang="zh-CN" sz="1400" dirty="0"/>
              <a:t>0</a:t>
            </a:r>
            <a:r>
              <a:rPr lang="zh-CN" altLang="en-US" sz="1400" dirty="0"/>
              <a:t>：不必检测；</a:t>
            </a:r>
            <a:r>
              <a:rPr lang="en-US" altLang="zh-CN" sz="1400" dirty="0"/>
              <a:t>1</a:t>
            </a:r>
            <a:r>
              <a:rPr lang="zh-CN" altLang="en-US" sz="1400" dirty="0"/>
              <a:t>：必须检测，否则报</a:t>
            </a:r>
            <a:r>
              <a:rPr lang="en-US" altLang="zh-CN" sz="1400" dirty="0"/>
              <a:t>error</a:t>
            </a:r>
          </a:p>
          <a:p>
            <a:pPr lvl="2"/>
            <a:r>
              <a:rPr lang="zh-CN" altLang="en-US" sz="1400" dirty="0"/>
              <a:t>在</a:t>
            </a:r>
            <a:r>
              <a:rPr lang="en-US" altLang="zh-CN" sz="1400" dirty="0" err="1"/>
              <a:t>cdll.h</a:t>
            </a:r>
            <a:r>
              <a:rPr lang="zh-CN" altLang="en-US" sz="1400" dirty="0"/>
              <a:t>中加入以下代码</a:t>
            </a:r>
            <a:endParaRPr lang="en-US" altLang="zh-CN" sz="1400" dirty="0"/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      extern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caplDllLibraryVersion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extern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caplDllRequireVersionCheck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altLang="zh-CN" sz="11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69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15521-9D78-26C8-0528-4D26BCF0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36C46-5628-FBD2-CE9A-480F3BA76C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一、准备</a:t>
            </a:r>
            <a:r>
              <a:rPr lang="en-US" altLang="zh-CN" dirty="0"/>
              <a:t>AES-GCM</a:t>
            </a:r>
            <a:r>
              <a:rPr lang="zh-CN" altLang="en-US" dirty="0"/>
              <a:t>加密解密函数</a:t>
            </a:r>
            <a:endParaRPr lang="en-US" altLang="zh-CN" dirty="0"/>
          </a:p>
          <a:p>
            <a:r>
              <a:rPr lang="zh-CN" altLang="en-US" b="1" dirty="0"/>
              <a:t>二、</a:t>
            </a:r>
            <a:r>
              <a:rPr lang="en-US" altLang="zh-CN" b="1" dirty="0" err="1"/>
              <a:t>CANoe</a:t>
            </a:r>
            <a:r>
              <a:rPr lang="en-US" altLang="zh-CN" b="1" dirty="0"/>
              <a:t> help</a:t>
            </a:r>
            <a:r>
              <a:rPr lang="zh-CN" altLang="en-US" b="1" dirty="0"/>
              <a:t>文档 和 </a:t>
            </a:r>
            <a:r>
              <a:rPr lang="en-US" altLang="zh-CN" b="1" dirty="0"/>
              <a:t>Example</a:t>
            </a:r>
            <a:r>
              <a:rPr lang="zh-CN" altLang="en-US" b="1" dirty="0"/>
              <a:t>工程分析</a:t>
            </a:r>
            <a:endParaRPr lang="en-US" altLang="zh-CN" b="1" dirty="0"/>
          </a:p>
          <a:p>
            <a:r>
              <a:rPr lang="zh-CN" altLang="en-US" dirty="0"/>
              <a:t>三、生成</a:t>
            </a:r>
            <a:r>
              <a:rPr lang="en-US" altLang="zh-CN" dirty="0"/>
              <a:t>capldll.dll</a:t>
            </a:r>
          </a:p>
          <a:p>
            <a:r>
              <a:rPr lang="zh-CN" altLang="en-US" dirty="0"/>
              <a:t>四、</a:t>
            </a:r>
            <a:r>
              <a:rPr lang="en-US" altLang="zh-CN" dirty="0" err="1"/>
              <a:t>capl</a:t>
            </a:r>
            <a:r>
              <a:rPr lang="zh-CN" altLang="en-US" dirty="0"/>
              <a:t>编辑器导入</a:t>
            </a:r>
            <a:r>
              <a:rPr lang="en-US" altLang="zh-CN" dirty="0"/>
              <a:t>capldll.dll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113EB-E60B-459E-8C8D-52FF99115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8BDF5-5E9D-CBAF-01C1-1F27A89024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27F81-D3AE-F143-851E-8B824C265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5BC02-B298-3C45-84D3-E953798A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一、准备</a:t>
            </a:r>
            <a:r>
              <a:rPr lang="en-US" altLang="zh-CN" dirty="0"/>
              <a:t>AES-GCM</a:t>
            </a:r>
            <a:r>
              <a:rPr lang="zh-CN" altLang="en-US" dirty="0"/>
              <a:t>加密解密函数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5FC75-A14A-939B-D6C5-45735C026D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6"/>
            <a:endParaRPr lang="en-US" sz="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项目背景</a:t>
            </a:r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Geea2.0 Vision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产品新增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ASDR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功能：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ASDR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功能控制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Vision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拍照保存数据，</a:t>
            </a:r>
            <a:r>
              <a:rPr lang="en-US" altLang="zh-C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0x23</a:t>
            </a:r>
            <a:r>
              <a:rPr lang="zh-CN" alt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服务将数据发送给其它硬件。</a:t>
            </a:r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AF92F-A0F0-E107-AC0C-1B037479B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C12B0-633F-5ED6-C6A4-EA22CCA9A3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6335C-A6F9-E52F-E02B-708C071AE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38D743-B0FE-5E0A-79D7-2132E73E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3635"/>
            <a:ext cx="8604250" cy="17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5BC02-B298-3C45-84D3-E953798A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一、准备</a:t>
            </a:r>
            <a:r>
              <a:rPr lang="en-US" altLang="zh-CN" dirty="0"/>
              <a:t>AES-GCM</a:t>
            </a:r>
            <a:r>
              <a:rPr lang="zh-CN" altLang="en-US" dirty="0"/>
              <a:t>加密解密函数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5FC75-A14A-939B-D6C5-45735C026D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6"/>
            <a:endParaRPr lang="en-US" sz="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DecryptAES128GCM(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keySize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iv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ivSize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cipherData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cipherSize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plainData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&amp;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plainSize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)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Parameter[in]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key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密钥数组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keySize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密钥数组长度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v	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初始化向量数组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ivSize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初始化向量数组长度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cipherData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输入的密文数组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cipherSize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输入的密文数组长度</a:t>
            </a:r>
            <a:endParaRPr lang="en-US" altLang="zh-CN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457200" marR="0" lvl="1" indent="-2238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A291C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黑体" panose="02010609060101010101" pitchFamily="49" charset="-122"/>
                <a:cs typeface="Arial" pitchFamily="34" charset="0"/>
              </a:rPr>
              <a:t>Parameter[out]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Arial" pitchFamily="34" charset="0"/>
            </a:endParaRPr>
          </a:p>
          <a:p>
            <a:pPr lvl="2"/>
            <a:r>
              <a:rPr lang="en-US" sz="1200" dirty="0" err="1">
                <a:latin typeface="Cascadia Mono" panose="020B0609020000020004" pitchFamily="49" charset="0"/>
              </a:rPr>
              <a:t>plainData</a:t>
            </a:r>
            <a:r>
              <a:rPr lang="en-US" sz="1200" dirty="0"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latin typeface="Cascadia Mono" panose="020B0609020000020004" pitchFamily="49" charset="0"/>
              </a:rPr>
              <a:t>解密的明文数组</a:t>
            </a:r>
            <a:endParaRPr lang="en-US" sz="1200" dirty="0">
              <a:latin typeface="Cascadia Mono" panose="020B0609020000020004" pitchFamily="49" charset="0"/>
            </a:endParaRPr>
          </a:p>
          <a:p>
            <a:pPr lvl="2"/>
            <a:r>
              <a:rPr lang="en-US" sz="1200" dirty="0" err="1">
                <a:latin typeface="Cascadia Mono" panose="020B0609020000020004" pitchFamily="49" charset="0"/>
              </a:rPr>
              <a:t>plainSize</a:t>
            </a:r>
            <a:r>
              <a:rPr lang="en-US" sz="1200" dirty="0">
                <a:latin typeface="Cascadia Mono" panose="020B0609020000020004" pitchFamily="49" charset="0"/>
              </a:rPr>
              <a:t>	</a:t>
            </a:r>
            <a:r>
              <a:rPr lang="zh-CN" altLang="en-US" sz="1200" dirty="0">
                <a:latin typeface="Cascadia Mono" panose="020B0609020000020004" pitchFamily="49" charset="0"/>
              </a:rPr>
              <a:t>解密的明文数组长度</a:t>
            </a:r>
            <a:endParaRPr lang="en-US" sz="1200" dirty="0">
              <a:latin typeface="Cascadia Mono" panose="020B06090200000200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AF92F-A0F0-E107-AC0C-1B037479B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C12B0-633F-5ED6-C6A4-EA22CCA9A3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6335C-A6F9-E52F-E02B-708C071AE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E07548-BBD6-EB71-F3B9-5D92EEA9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761" y="3562350"/>
            <a:ext cx="840556" cy="9334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935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r>
              <a:rPr lang="zh-CN" altLang="en-US" dirty="0"/>
              <a:t>、位置</a:t>
            </a:r>
            <a:endParaRPr lang="en-US" altLang="zh-CN" dirty="0"/>
          </a:p>
          <a:p>
            <a:pPr lvl="1"/>
            <a:r>
              <a:rPr lang="en-US" altLang="zh-CN" dirty="0"/>
              <a:t>Help</a:t>
            </a:r>
            <a:r>
              <a:rPr lang="zh-CN" altLang="en-US" dirty="0"/>
              <a:t>文档：</a:t>
            </a:r>
            <a:r>
              <a:rPr lang="en-US" altLang="zh-CN" dirty="0"/>
              <a:t>CAPL&gt;CAPL DLL</a:t>
            </a:r>
          </a:p>
          <a:p>
            <a:pPr lvl="1"/>
            <a:r>
              <a:rPr lang="en-US" altLang="zh-CN" dirty="0"/>
              <a:t>Example</a:t>
            </a:r>
            <a:r>
              <a:rPr lang="zh-CN" altLang="en-US" dirty="0"/>
              <a:t>工程：</a:t>
            </a:r>
            <a:r>
              <a:rPr lang="en-US" altLang="zh-CN" dirty="0"/>
              <a:t>C:\Users\Public\Documents\Vector\CANoe\Sample Configurations 11.0.96\Programming\</a:t>
            </a:r>
            <a:r>
              <a:rPr lang="en-US" altLang="zh-CN" dirty="0" err="1"/>
              <a:t>CAPLdll</a:t>
            </a:r>
            <a:endParaRPr lang="en-US" altLang="zh-CN" dirty="0"/>
          </a:p>
          <a:p>
            <a:pPr lvl="2"/>
            <a:r>
              <a:rPr lang="en-US" altLang="zh-CN" sz="1400" dirty="0" err="1"/>
              <a:t>VIA.h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CANoe</a:t>
            </a:r>
            <a:r>
              <a:rPr lang="en-US" altLang="zh-CN" sz="1400" dirty="0"/>
              <a:t> Node</a:t>
            </a:r>
            <a:r>
              <a:rPr lang="zh-CN" altLang="en-US" sz="1400" dirty="0"/>
              <a:t>节点的新外部接口（节点层</a:t>
            </a:r>
            <a:r>
              <a:rPr lang="en-US" altLang="zh-CN" sz="1400" dirty="0"/>
              <a:t>DLL</a:t>
            </a:r>
            <a:r>
              <a:rPr lang="zh-CN" altLang="en-US" sz="1400" dirty="0"/>
              <a:t>）；文档定义接口访问</a:t>
            </a:r>
            <a:r>
              <a:rPr lang="en-US" altLang="zh-CN" sz="1400" dirty="0"/>
              <a:t>CAPL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EnvVar</a:t>
            </a:r>
            <a:r>
              <a:rPr lang="zh-CN" altLang="en-US" sz="1400" dirty="0"/>
              <a:t>、</a:t>
            </a:r>
            <a:r>
              <a:rPr lang="en-US" altLang="zh-CN" sz="1400" dirty="0"/>
              <a:t>message</a:t>
            </a:r>
            <a:r>
              <a:rPr lang="zh-CN" altLang="en-US" sz="1400" dirty="0"/>
              <a:t>、</a:t>
            </a:r>
            <a:r>
              <a:rPr lang="en-US" altLang="zh-CN" sz="1400" dirty="0"/>
              <a:t>signal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nodelayer</a:t>
            </a:r>
            <a:r>
              <a:rPr lang="zh-CN" altLang="en-US" sz="1400" dirty="0"/>
              <a:t>等；</a:t>
            </a:r>
            <a:r>
              <a:rPr lang="en-US" altLang="zh-CN" sz="1400" dirty="0"/>
              <a:t>V1.23.2 </a:t>
            </a:r>
            <a:r>
              <a:rPr lang="zh-CN" altLang="en-US" sz="1400" dirty="0"/>
              <a:t>版本。</a:t>
            </a:r>
            <a:endParaRPr lang="en-US" altLang="zh-CN" sz="1400" dirty="0"/>
          </a:p>
          <a:p>
            <a:pPr lvl="2"/>
            <a:r>
              <a:rPr lang="en-US" altLang="zh-CN" sz="1400" dirty="0" err="1"/>
              <a:t>VIA_CDLL.h</a:t>
            </a:r>
            <a:r>
              <a:rPr lang="zh-CN" altLang="en-US" sz="1400" dirty="0"/>
              <a:t>：</a:t>
            </a:r>
            <a:r>
              <a:rPr lang="en-US" altLang="zh-CN" sz="1400" dirty="0"/>
              <a:t>CAPL DLL</a:t>
            </a:r>
            <a:r>
              <a:rPr lang="zh-CN" altLang="en-US" sz="1400" dirty="0"/>
              <a:t>（</a:t>
            </a:r>
            <a:r>
              <a:rPr lang="en-US" altLang="zh-CN" sz="1400" dirty="0"/>
              <a:t>CDLL</a:t>
            </a:r>
            <a:r>
              <a:rPr lang="zh-CN" altLang="en-US" sz="1400" dirty="0"/>
              <a:t>）的外部接口，使一些</a:t>
            </a:r>
            <a:r>
              <a:rPr lang="en-US" altLang="zh-CN" sz="1400" dirty="0"/>
              <a:t>VIA  API</a:t>
            </a:r>
            <a:r>
              <a:rPr lang="zh-CN" altLang="en-US" sz="1400" dirty="0"/>
              <a:t>也可用于</a:t>
            </a:r>
            <a:r>
              <a:rPr lang="en-US" altLang="zh-CN" sz="1400" dirty="0"/>
              <a:t>CAPL DLL;V1.0</a:t>
            </a:r>
            <a:r>
              <a:rPr lang="zh-CN" altLang="en-US" sz="1400" dirty="0"/>
              <a:t>版本。</a:t>
            </a:r>
            <a:endParaRPr lang="en-US" altLang="zh-CN" sz="1400" dirty="0"/>
          </a:p>
          <a:p>
            <a:pPr lvl="2"/>
            <a:r>
              <a:rPr lang="en-US" altLang="zh-CN" sz="1400" dirty="0" err="1"/>
              <a:t>cdll.h</a:t>
            </a:r>
            <a:r>
              <a:rPr lang="zh-CN" altLang="en-US" sz="1400" dirty="0"/>
              <a:t>：</a:t>
            </a:r>
            <a:r>
              <a:rPr lang="en-US" altLang="zh-CN" sz="1400" dirty="0"/>
              <a:t>DLL</a:t>
            </a:r>
            <a:r>
              <a:rPr lang="zh-CN" altLang="en-US" sz="1400" dirty="0"/>
              <a:t>头文件；禁止修改；定义结构体、全局变量、</a:t>
            </a:r>
            <a:r>
              <a:rPr lang="en-US" altLang="zh-CN" sz="1400" dirty="0" err="1"/>
              <a:t>caplDllTable</a:t>
            </a:r>
            <a:r>
              <a:rPr lang="zh-CN" altLang="en-US" sz="1400" dirty="0"/>
              <a:t>函数表等。</a:t>
            </a:r>
            <a:endParaRPr lang="en-US" altLang="zh-CN" sz="1400" dirty="0"/>
          </a:p>
          <a:p>
            <a:pPr lvl="2"/>
            <a:r>
              <a:rPr lang="en-US" altLang="zh-CN" sz="1400" dirty="0"/>
              <a:t>capldll.cpp</a:t>
            </a:r>
            <a:r>
              <a:rPr lang="zh-CN" altLang="en-US" sz="1400" dirty="0"/>
              <a:t>：导入</a:t>
            </a:r>
            <a:r>
              <a:rPr lang="en-US" altLang="zh-CN" sz="1400" dirty="0"/>
              <a:t>C++</a:t>
            </a:r>
            <a:r>
              <a:rPr lang="zh-CN" altLang="en-US" sz="1400" dirty="0"/>
              <a:t>函数，编写函数表</a:t>
            </a:r>
            <a:r>
              <a:rPr lang="en-US" altLang="zh-CN" sz="1400" dirty="0"/>
              <a:t>CAPL_DLL_INFO4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233362" lvl="1" indent="0">
              <a:buNone/>
            </a:pPr>
            <a:endParaRPr lang="en-US" dirty="0"/>
          </a:p>
          <a:p>
            <a:pPr marL="233362" lvl="1" indent="0">
              <a:buNone/>
            </a:pPr>
            <a:r>
              <a:rPr lang="zh-CN" altLang="en-US" dirty="0"/>
              <a:t>注：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CANoe</a:t>
            </a:r>
            <a:r>
              <a:rPr lang="zh-CN" altLang="en-US" dirty="0"/>
              <a:t>版本不同，</a:t>
            </a:r>
            <a:r>
              <a:rPr lang="en-US" altLang="zh-CN" dirty="0"/>
              <a:t>example</a:t>
            </a:r>
            <a:r>
              <a:rPr lang="zh-CN" altLang="en-US" dirty="0"/>
              <a:t>工程代码也不同，注意版本</a:t>
            </a:r>
            <a:endParaRPr lang="en-US" altLang="zh-CN" dirty="0"/>
          </a:p>
          <a:p>
            <a:pPr marL="233362" lvl="1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、编译</a:t>
            </a:r>
            <a:r>
              <a:rPr lang="en-US" altLang="zh-CN" dirty="0" err="1"/>
              <a:t>dll</a:t>
            </a:r>
            <a:r>
              <a:rPr lang="zh-CN" altLang="en-US" dirty="0"/>
              <a:t>需要</a:t>
            </a:r>
            <a:r>
              <a:rPr lang="en-US" altLang="zh-CN" dirty="0"/>
              <a:t>Visual Studio</a:t>
            </a:r>
            <a:r>
              <a:rPr lang="zh-CN" altLang="en-US" dirty="0"/>
              <a:t>软件，需在</a:t>
            </a:r>
            <a:r>
              <a:rPr lang="en-US" altLang="zh-CN" dirty="0">
                <a:hlinkClick r:id="rId2"/>
              </a:rPr>
              <a:t>Intune</a:t>
            </a:r>
            <a:r>
              <a:rPr lang="zh-CN" altLang="en-US" dirty="0"/>
              <a:t>申请</a:t>
            </a:r>
            <a:r>
              <a:rPr lang="en-US" altLang="zh-CN" dirty="0"/>
              <a:t>license</a:t>
            </a:r>
          </a:p>
          <a:p>
            <a:pPr marL="233362" lvl="1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、或安装</a:t>
            </a:r>
            <a:r>
              <a:rPr lang="en-US" altLang="zh-CN" dirty="0"/>
              <a:t>Visual Studio + </a:t>
            </a:r>
            <a:r>
              <a:rPr lang="en-US" altLang="zh-CN" dirty="0" err="1"/>
              <a:t>Cmake</a:t>
            </a:r>
            <a:r>
              <a:rPr lang="zh-CN" altLang="en-US" dirty="0"/>
              <a:t>（</a:t>
            </a:r>
            <a:r>
              <a:rPr lang="en-US" i="0" dirty="0">
                <a:solidFill>
                  <a:srgbClr val="888B8D"/>
                </a:solidFill>
                <a:effectLst/>
                <a:latin typeface="Arial" panose="020B0604020202020204" pitchFamily="34" charset="0"/>
              </a:rPr>
              <a:t>MinGW </a:t>
            </a:r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CBC922-E15C-277B-B47E-CA133C61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60" y="897470"/>
            <a:ext cx="1653540" cy="4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B6ED9-7F71-B39C-181F-DD4A991D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B962-CD31-F222-46D6-5062247210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capldll.cpp</a:t>
            </a:r>
            <a:r>
              <a:rPr lang="zh-CN" altLang="en-US" dirty="0"/>
              <a:t>中添加函数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#include</a:t>
            </a:r>
            <a:r>
              <a:rPr lang="zh-CN" altLang="en-US" dirty="0"/>
              <a:t>添加函数</a:t>
            </a:r>
            <a:endParaRPr lang="en-US" altLang="zh-CN" dirty="0"/>
          </a:p>
          <a:p>
            <a:pPr lvl="2"/>
            <a:r>
              <a:rPr lang="en-US" altLang="zh-CN" sz="1200" dirty="0"/>
              <a:t>#include “..\includes\</a:t>
            </a:r>
            <a:r>
              <a:rPr lang="en-US" altLang="zh-CN" sz="1200" dirty="0" err="1"/>
              <a:t>Driver.h</a:t>
            </a:r>
            <a:r>
              <a:rPr lang="en-US" altLang="zh-CN" sz="1200" dirty="0"/>
              <a:t>“     //</a:t>
            </a:r>
            <a:r>
              <a:rPr lang="zh-CN" altLang="en-US" sz="1200" dirty="0"/>
              <a:t>使用</a:t>
            </a:r>
            <a:r>
              <a:rPr lang="en-US" altLang="zh-CN" sz="1200" dirty="0"/>
              <a:t>#include </a:t>
            </a:r>
            <a:r>
              <a:rPr lang="zh-CN" altLang="en-US" sz="1200" dirty="0"/>
              <a:t>导入函数</a:t>
            </a:r>
            <a:r>
              <a:rPr lang="en-US" altLang="zh-CN" sz="1200" dirty="0"/>
              <a:t>EncryptAES128GCM</a:t>
            </a:r>
            <a:r>
              <a:rPr lang="zh-CN" altLang="en-US" sz="1200" dirty="0"/>
              <a:t>、</a:t>
            </a:r>
            <a:r>
              <a:rPr lang="en-US" altLang="zh-CN" sz="1200" dirty="0"/>
              <a:t> DecryptAES128GCM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capldll.cpp</a:t>
            </a:r>
            <a:r>
              <a:rPr lang="zh-CN" altLang="en-US" dirty="0"/>
              <a:t>中封装函数</a:t>
            </a:r>
            <a:endParaRPr lang="en-US" altLang="zh-CN" dirty="0"/>
          </a:p>
          <a:p>
            <a:pPr lvl="2"/>
            <a:endParaRPr lang="en-US" sz="1000" dirty="0"/>
          </a:p>
          <a:p>
            <a:pPr lvl="2"/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6F008A"/>
                </a:solidFill>
                <a:latin typeface="Cascadia Mono" panose="020B0609020000020004" pitchFamily="49" charset="0"/>
              </a:rPr>
              <a:t>CAPLEXPORT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6F008A"/>
                </a:solidFill>
                <a:latin typeface="Cascadia Mono" panose="020B0609020000020004" pitchFamily="49" charset="0"/>
              </a:rPr>
              <a:t>far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6F008A"/>
                </a:solidFill>
                <a:latin typeface="Cascadia Mono" panose="020B0609020000020004" pitchFamily="49" charset="0"/>
              </a:rPr>
              <a:t>CAPLPASCAL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appAESGCMDecrypt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keySize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iv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ivSize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cipher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cipherSize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plain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plainSize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2"/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{DecryptAES128GCM(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keySize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iv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ivSize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cipher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cipherSize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plain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plainSize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);}</a:t>
            </a:r>
          </a:p>
          <a:p>
            <a:r>
              <a:rPr lang="zh-CN" altLang="en-US" sz="1300" dirty="0"/>
              <a:t>在</a:t>
            </a:r>
            <a:r>
              <a:rPr lang="en-US" altLang="zh-CN" sz="1300" dirty="0"/>
              <a:t>capldll.dll</a:t>
            </a:r>
            <a:r>
              <a:rPr lang="zh-CN" altLang="en-US" sz="1300" dirty="0"/>
              <a:t>中再次封装函数，方便</a:t>
            </a:r>
            <a:r>
              <a:rPr lang="en-US" altLang="zh-CN" sz="1300" dirty="0"/>
              <a:t>C++ </a:t>
            </a:r>
            <a:r>
              <a:rPr lang="zh-CN" altLang="en-US" sz="1300" dirty="0"/>
              <a:t>与</a:t>
            </a:r>
            <a:r>
              <a:rPr lang="en-US" altLang="zh-CN" sz="1300" dirty="0" err="1"/>
              <a:t>capl</a:t>
            </a:r>
            <a:r>
              <a:rPr lang="en-US" altLang="zh-CN" sz="1300" dirty="0"/>
              <a:t> </a:t>
            </a:r>
            <a:r>
              <a:rPr lang="zh-CN" altLang="en-US" sz="1300" dirty="0"/>
              <a:t>的参数类型转换。</a:t>
            </a:r>
            <a:endParaRPr lang="en-US" sz="13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C93F0-A794-AA67-2F8F-74906076A7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0FE76-505A-6DFD-B80F-F396AC1E7B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0AF3A-2547-C263-E803-939C2F1718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479F2-A763-0BBD-A007-4F5F63F9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00B96-516C-27A3-5D19-31C795D977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3</a:t>
            </a:r>
            <a:r>
              <a:rPr lang="zh-CN" altLang="en-US" dirty="0"/>
              <a:t>、在</a:t>
            </a:r>
            <a:r>
              <a:rPr lang="en-US" altLang="zh-CN" dirty="0"/>
              <a:t>table</a:t>
            </a:r>
            <a:r>
              <a:rPr lang="zh-CN" altLang="en-US" dirty="0"/>
              <a:t>中添加函数信息</a:t>
            </a:r>
            <a:endParaRPr lang="en-US" altLang="zh-CN" dirty="0"/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 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dllAESGCMDecrypt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  				</a:t>
            </a:r>
            <a:r>
              <a:rPr lang="en-US" altLang="zh-CN" sz="1200" dirty="0"/>
              <a:t>// </a:t>
            </a:r>
            <a:r>
              <a:rPr lang="zh-CN" altLang="en-US" sz="1200" dirty="0"/>
              <a:t>在</a:t>
            </a:r>
            <a:r>
              <a:rPr lang="en-US" altLang="zh-CN" sz="1200" dirty="0"/>
              <a:t>CAPL</a:t>
            </a:r>
            <a:r>
              <a:rPr lang="zh-CN" altLang="en-US" sz="1200" dirty="0"/>
              <a:t>中调用时显示的函数名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CAPL_FARCALL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appAESGCMDecrypt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  		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函数地址，即</a:t>
            </a:r>
            <a:r>
              <a:rPr lang="en-US" altLang="zh-CN" sz="1200" dirty="0"/>
              <a:t>vs</a:t>
            </a:r>
            <a:r>
              <a:rPr lang="zh-CN" altLang="en-US" sz="1200" dirty="0"/>
              <a:t>工程中函数定义时的函数名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"CAPL_DLL"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				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函数在</a:t>
            </a:r>
            <a:r>
              <a:rPr lang="en-US" altLang="zh-CN" sz="1200" dirty="0"/>
              <a:t>CAPL</a:t>
            </a:r>
            <a:r>
              <a:rPr lang="zh-CN" altLang="en-US" sz="1200" dirty="0"/>
              <a:t>中的所属目录，可以用于对函数的分类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"This function will decrypt ciphered data by GCM mode"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	</a:t>
            </a:r>
            <a:r>
              <a:rPr lang="en-US" altLang="zh-CN" sz="1200" dirty="0"/>
              <a:t>// </a:t>
            </a:r>
            <a:r>
              <a:rPr lang="zh-CN" altLang="en-US" sz="1200" dirty="0"/>
              <a:t>对该函数功能的描述介绍（在</a:t>
            </a:r>
            <a:r>
              <a:rPr lang="en-US" altLang="zh-CN" sz="1200" dirty="0"/>
              <a:t>CAPL</a:t>
            </a:r>
            <a:r>
              <a:rPr lang="zh-CN" altLang="en-US" sz="1200" dirty="0"/>
              <a:t>中显示）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‘V’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				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函数的返回值类型，用</a:t>
            </a:r>
            <a:r>
              <a:rPr lang="en-US" altLang="zh-CN" sz="1200" dirty="0"/>
              <a:t>CAPL</a:t>
            </a:r>
            <a:r>
              <a:rPr lang="zh-CN" altLang="en-US" sz="1200" dirty="0"/>
              <a:t>中的类型的首字母大写去表示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8, 				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函数的参数个数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- 128}, 	  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函数的参数类型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“\001\000\001\000\001\000\001\000”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			</a:t>
            </a:r>
            <a:r>
              <a:rPr lang="en-US" altLang="zh-CN" sz="1200" dirty="0"/>
              <a:t>// </a:t>
            </a:r>
            <a:r>
              <a:rPr lang="zh-CN" altLang="en-US" sz="1200" dirty="0"/>
              <a:t>函数的参数是否是数组</a:t>
            </a:r>
            <a:r>
              <a:rPr lang="en-US" sz="1200" dirty="0"/>
              <a:t>.  \000</a:t>
            </a:r>
            <a:r>
              <a:rPr lang="zh-CN" altLang="en-US" sz="1200" dirty="0"/>
              <a:t>标量，</a:t>
            </a:r>
            <a:r>
              <a:rPr lang="en-US" altLang="zh-CN" sz="1200" dirty="0"/>
              <a:t>\001</a:t>
            </a:r>
            <a:r>
              <a:rPr lang="zh-CN" altLang="en-US" sz="1200" dirty="0"/>
              <a:t>一维数组，</a:t>
            </a:r>
            <a:r>
              <a:rPr lang="en-US" altLang="zh-CN" sz="1200" dirty="0"/>
              <a:t>\002</a:t>
            </a:r>
            <a:r>
              <a:rPr lang="zh-CN" altLang="en-US" sz="1200" dirty="0"/>
              <a:t>二维数组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"key"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"keySize"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"iv"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ivSize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 "cipher"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cipherSize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"plain"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plainSize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200" dirty="0"/>
              <a:t> </a:t>
            </a:r>
            <a:r>
              <a:rPr lang="en-US" altLang="zh-CN" sz="1200" dirty="0"/>
              <a:t>// </a:t>
            </a:r>
            <a:r>
              <a:rPr lang="zh-CN" altLang="en-US" sz="1200" dirty="0"/>
              <a:t>函数显示的参数名（在</a:t>
            </a:r>
            <a:r>
              <a:rPr lang="en-US" altLang="zh-CN" sz="1200" dirty="0"/>
              <a:t>CAPL</a:t>
            </a:r>
            <a:r>
              <a:rPr lang="zh-CN" altLang="en-US" sz="1200" dirty="0"/>
              <a:t>中）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endParaRPr lang="en-US" altLang="zh-CN" sz="1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3424D-2048-69BB-9FAB-DAF407A1D0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145D9-5C7E-5269-A5A9-1C1940508C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4FD08-C158-AECF-C11A-49F7856F3F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34EA6-F9CE-C88D-4401-6F30BFD4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066" y="655361"/>
            <a:ext cx="381728" cy="807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07DA70-A680-E583-EAE5-AE4D08B0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4" y="2915558"/>
            <a:ext cx="2693524" cy="16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/>
              <a:t>回调函数：</a:t>
            </a:r>
            <a:r>
              <a:rPr lang="en-US" altLang="zh-CN" sz="1600" dirty="0" err="1"/>
              <a:t>CANoe</a:t>
            </a:r>
            <a:r>
              <a:rPr lang="en-US" altLang="zh-CN" sz="1600" dirty="0"/>
              <a:t>/</a:t>
            </a:r>
            <a:r>
              <a:rPr lang="en-US" altLang="zh-CN" sz="1600" dirty="0" err="1"/>
              <a:t>dll</a:t>
            </a:r>
            <a:r>
              <a:rPr lang="zh-CN" altLang="en-US" sz="1600" dirty="0"/>
              <a:t>运行时，调用的</a:t>
            </a:r>
            <a:r>
              <a:rPr lang="en-US" altLang="zh-CN" sz="1600" dirty="0"/>
              <a:t>CAPL</a:t>
            </a:r>
            <a:r>
              <a:rPr lang="zh-CN" altLang="en-US" sz="1600" dirty="0"/>
              <a:t>中函数</a:t>
            </a:r>
            <a:endParaRPr lang="en-US" altLang="zh-CN" sz="1600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下声明回调函数指针，并实现初始化、指向、释放</a:t>
            </a:r>
            <a:endParaRPr lang="en-US" altLang="zh-CN" sz="1600" dirty="0">
              <a:latin typeface="Cascadia Mono" panose="020B0609020000020004" pitchFamily="49" charset="0"/>
            </a:endParaRPr>
          </a:p>
          <a:p>
            <a:endParaRPr lang="en-US" altLang="zh-CN" sz="1200" dirty="0">
              <a:latin typeface="Cascadia Mono" panose="020B0609020000020004" pitchFamily="49" charset="0"/>
            </a:endParaRPr>
          </a:p>
          <a:p>
            <a:r>
              <a:rPr lang="zh-CN" altLang="en-US" sz="1400" dirty="0">
                <a:latin typeface="Cascadia Mono" panose="020B0609020000020004" pitchFamily="49" charset="0"/>
              </a:rPr>
              <a:t>声明指针</a:t>
            </a:r>
            <a:endParaRPr lang="en-US" altLang="zh-CN" sz="1400" dirty="0"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 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ascadia Mono" panose="020B0609020000020004" pitchFamily="49" charset="0"/>
              </a:rPr>
              <a:t>// Pointer of the CAPL callback functions 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mShowValue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	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CALLBACK_ShowValue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x)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mShowDates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CALLBACK_ShowDates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x, 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y,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z)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mDllInfo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		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CALLBACK_DllInfo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text[])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	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CALLBACK_ArrayValues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dword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flags, 				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databytes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[],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controlcode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VIACaplFunction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	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CALLBACK_DllVersion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text[])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      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;		//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指针指向 回调函数所在</a:t>
            </a:r>
            <a:r>
              <a:rPr lang="en-US" altLang="zh-CN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.can</a:t>
            </a:r>
            <a:r>
              <a:rPr lang="zh-CN" alt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文件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altLang="zh-CN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76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667D9-4822-45AC-5F60-03366376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 err="1"/>
              <a:t>CANoe</a:t>
            </a:r>
            <a:r>
              <a:rPr lang="en-US" altLang="zh-CN" dirty="0"/>
              <a:t> help</a:t>
            </a:r>
            <a:r>
              <a:rPr lang="zh-CN" altLang="en-US" dirty="0"/>
              <a:t>文档 和 </a:t>
            </a:r>
            <a:r>
              <a:rPr lang="en-US" altLang="zh-CN" dirty="0"/>
              <a:t>Example</a:t>
            </a:r>
            <a:r>
              <a:rPr lang="zh-CN" altLang="en-US" dirty="0"/>
              <a:t>工程分析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8FC0C-CA43-5D29-F275-5843039193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dll</a:t>
            </a:r>
            <a:r>
              <a:rPr lang="zh-CN" altLang="en-US" dirty="0"/>
              <a:t>调用</a:t>
            </a:r>
            <a:r>
              <a:rPr lang="en-US" altLang="zh-CN" dirty="0"/>
              <a:t>CAPL</a:t>
            </a:r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sz="1600" dirty="0">
                <a:latin typeface="Cascadia Mono" panose="020B0609020000020004" pitchFamily="49" charset="0"/>
              </a:rPr>
              <a:t>在</a:t>
            </a:r>
            <a:r>
              <a:rPr lang="zh-CN" alt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zh-CN" altLang="en-US" sz="1600" dirty="0">
                <a:latin typeface="Cascadia Mono" panose="020B0609020000020004" pitchFamily="49" charset="0"/>
              </a:rPr>
              <a:t>下声明回调函数指针，并实现初始化、指向、释放</a:t>
            </a:r>
            <a:endParaRPr lang="en-US" altLang="zh-CN" sz="1600" dirty="0">
              <a:latin typeface="Cascadia Mono" panose="020B0609020000020004" pitchFamily="49" charset="0"/>
            </a:endParaRPr>
          </a:p>
          <a:p>
            <a:endParaRPr lang="en-US" altLang="zh-CN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zh-CN" altLang="en-US" sz="1400" dirty="0">
                <a:latin typeface="Cascadia Mono" panose="020B0609020000020004" pitchFamily="49" charset="0"/>
              </a:rPr>
              <a:t>初始化回调函数指针</a:t>
            </a:r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CaplInstanceData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VIACapl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 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ascadia Mono" panose="020B0609020000020004" pitchFamily="49" charset="0"/>
              </a:rPr>
              <a:t>// This function will initialize the CAPL callback function 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ascadia Mono" panose="020B0609020000020004" pitchFamily="49" charset="0"/>
              </a:rPr>
              <a:t>// with the NLL Pointer 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capl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mShowValue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mShowDates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mDllInfo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mArrayValues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mDllVersion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{}</a:t>
            </a:r>
            <a:endParaRPr lang="en-US" sz="11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EB5A6-02B8-E14C-997C-5C0CC78A85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D72517-5142-4289-A427-2E5EE479536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3073-3E58-963A-C091-D9A2AD5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4A2AA-BF68-A041-91D3-54D6957A9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5D92379-A8A0-4F2A-B1DF-F7F7112BE2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8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gna Corporate 2012">
      <a:dk1>
        <a:srgbClr val="000000"/>
      </a:dk1>
      <a:lt1>
        <a:srgbClr val="FFFFFF"/>
      </a:lt1>
      <a:dk2>
        <a:srgbClr val="000000"/>
      </a:dk2>
      <a:lt2>
        <a:srgbClr val="888B8D"/>
      </a:lt2>
      <a:accent1>
        <a:srgbClr val="4298B5"/>
      </a:accent1>
      <a:accent2>
        <a:srgbClr val="B7BF10"/>
      </a:accent2>
      <a:accent3>
        <a:srgbClr val="ED8B00"/>
      </a:accent3>
      <a:accent4>
        <a:srgbClr val="FFD100"/>
      </a:accent4>
      <a:accent5>
        <a:srgbClr val="9B945F"/>
      </a:accent5>
      <a:accent6>
        <a:srgbClr val="DA291C"/>
      </a:accent6>
      <a:hlink>
        <a:srgbClr val="4298B5"/>
      </a:hlink>
      <a:folHlink>
        <a:srgbClr val="B7BF1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d8b8d4-67c5-4e00-9db4-f0fc80f67402">
      <Value>36</Value>
      <Value>8</Value>
      <Value>49</Value>
    </TaxCatchAll>
    <i61cdcccfd2744ae8ff3ebd994395c1f xmlns="bad8b8d4-67c5-4e00-9db4-f0fc80f67402">
      <Terms xmlns="http://schemas.microsoft.com/office/infopath/2007/PartnerControls">
        <TermInfo xmlns="http://schemas.microsoft.com/office/infopath/2007/PartnerControls">
          <TermName xmlns="http://schemas.microsoft.com/office/infopath/2007/PartnerControls">Electronics</TermName>
          <TermId xmlns="http://schemas.microsoft.com/office/infopath/2007/PartnerControls">b1a6218b-6818-472c-b220-ceb916bc3023</TermId>
        </TermInfo>
      </Terms>
    </i61cdcccfd2744ae8ff3ebd994395c1f>
    <ebec93d114174f13af42628990661a5c xmlns="bad8b8d4-67c5-4e00-9db4-f0fc80f67402">
      <Terms xmlns="http://schemas.microsoft.com/office/infopath/2007/PartnerControls">
        <TermInfo xmlns="http://schemas.microsoft.com/office/infopath/2007/PartnerControls">
          <TermName xmlns="http://schemas.microsoft.com/office/infopath/2007/PartnerControls">Electronics</TermName>
          <TermId xmlns="http://schemas.microsoft.com/office/infopath/2007/PartnerControls">b74361fa-6d43-4a63-85f9-5d2fc5e8b562</TermId>
        </TermInfo>
      </Terms>
    </ebec93d114174f13af42628990661a5c>
    <icf8d681dc0342dfa9e06bc4260d5de4 xmlns="bad8b8d4-67c5-4e00-9db4-f0fc80f67402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Development (BD)</TermName>
          <TermId xmlns="http://schemas.microsoft.com/office/infopath/2007/PartnerControls">14553e7c-ab5c-4843-99de-51e608fd6e6f</TermId>
        </TermInfo>
      </Terms>
    </icf8d681dc0342dfa9e06bc4260d5de4>
    <SharedWithUsers xmlns="bad8b8d4-67c5-4e00-9db4-f0fc80f67402">
      <UserInfo>
        <DisplayName>Merced, Paul</DisplayName>
        <AccountId>83301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E89D508F544A498DE48A82C24F2AD8" ma:contentTypeVersion="20" ma:contentTypeDescription="Create a new document." ma:contentTypeScope="" ma:versionID="f1f8f1e2cf1a4f20c3e23c81f884aebf">
  <xsd:schema xmlns:xsd="http://www.w3.org/2001/XMLSchema" xmlns:xs="http://www.w3.org/2001/XMLSchema" xmlns:p="http://schemas.microsoft.com/office/2006/metadata/properties" xmlns:ns2="3fdbea0a-55a3-4a3e-8bf3-955c1ac0186e" xmlns:ns3="bad8b8d4-67c5-4e00-9db4-f0fc80f67402" targetNamespace="http://schemas.microsoft.com/office/2006/metadata/properties" ma:root="true" ma:fieldsID="7ef5a13d5bd14eddd3ed65fb99f035c4" ns2:_="" ns3:_="">
    <xsd:import namespace="3fdbea0a-55a3-4a3e-8bf3-955c1ac0186e"/>
    <xsd:import namespace="bad8b8d4-67c5-4e00-9db4-f0fc80f674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i61cdcccfd2744ae8ff3ebd994395c1f" minOccurs="0"/>
                <xsd:element ref="ns3:TaxCatchAll" minOccurs="0"/>
                <xsd:element ref="ns3:icf8d681dc0342dfa9e06bc4260d5de4" minOccurs="0"/>
                <xsd:element ref="ns3:ebec93d114174f13af42628990661a5c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dbea0a-55a3-4a3e-8bf3-955c1ac01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d8b8d4-67c5-4e00-9db4-f0fc80f67402" elementFormDefault="qualified">
    <xsd:import namespace="http://schemas.microsoft.com/office/2006/documentManagement/types"/>
    <xsd:import namespace="http://schemas.microsoft.com/office/infopath/2007/PartnerControls"/>
    <xsd:element name="i61cdcccfd2744ae8ff3ebd994395c1f" ma:index="11" nillable="true" ma:taxonomy="true" ma:internalName="i61cdcccfd2744ae8ff3ebd994395c1f" ma:taxonomyFieldName="MagnaGroup" ma:displayName="Magna Group" ma:readOnly="false" ma:default="" ma:fieldId="{261cdccc-fd27-44ae-8ff3-ebd994395c1f}" ma:sspId="08f9e725-1858-4208-86f0-efa5f6cd6a36" ma:termSetId="d0b00548-679e-418e-a9e3-3bec0bb3114b" ma:anchorId="1f608f91-81e5-4b8b-a62f-4f3828360cb8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652f97a7-1e5e-4068-9b78-c6eea26ec8e9}" ma:internalName="TaxCatchAll" ma:showField="CatchAllData" ma:web="bad8b8d4-67c5-4e00-9db4-f0fc80f674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cf8d681dc0342dfa9e06bc4260d5de4" ma:index="14" nillable="true" ma:taxonomy="true" ma:internalName="icf8d681dc0342dfa9e06bc4260d5de4" ma:taxonomyFieldName="MagnaFunction" ma:displayName="Magna Function" ma:default="" ma:fieldId="{2cf8d681-dc03-42df-a9e0-6bc4260d5de4}" ma:taxonomyMulti="true" ma:sspId="08f9e725-1858-4208-86f0-efa5f6cd6a36" ma:termSetId="d0b00548-679e-418e-a9e3-3bec0bb3114b" ma:anchorId="58681f0e-a626-49fd-990a-1e97a0da3111" ma:open="false" ma:isKeyword="false">
      <xsd:complexType>
        <xsd:sequence>
          <xsd:element ref="pc:Terms" minOccurs="0" maxOccurs="1"/>
        </xsd:sequence>
      </xsd:complexType>
    </xsd:element>
    <xsd:element name="ebec93d114174f13af42628990661a5c" ma:index="16" nillable="true" ma:taxonomy="true" ma:internalName="ebec93d114174f13af42628990661a5c" ma:taxonomyFieldName="MagnaCapability" ma:displayName="Magna Capability" ma:default="" ma:fieldId="{ebec93d1-1417-4f13-af42-628990661a5c}" ma:sspId="08f9e725-1858-4208-86f0-efa5f6cd6a36" ma:termSetId="f3e3da14-661a-4dc8-a3dd-b09aeff8c91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115992-E660-4A19-AEE1-3A209BCC34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CC1C64-48BF-44B2-A0CE-B99DABAFA18A}">
  <ds:schemaRefs>
    <ds:schemaRef ds:uri="http://purl.org/dc/elements/1.1/"/>
    <ds:schemaRef ds:uri="http://schemas.microsoft.com/office/2006/metadata/properties"/>
    <ds:schemaRef ds:uri="90f54ff8-faeb-4f8d-8f15-a82d02e686d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5cce504-affb-46f1-acd7-4b68ff619e4f"/>
    <ds:schemaRef ds:uri="http://www.w3.org/XML/1998/namespace"/>
    <ds:schemaRef ds:uri="http://purl.org/dc/dcmitype/"/>
    <ds:schemaRef ds:uri="f9e061ca-a192-4a80-af18-a0b023a5f261"/>
    <ds:schemaRef ds:uri="0c4edfa7-d762-46e1-845a-7fe488719a44"/>
    <ds:schemaRef ds:uri="bad8b8d4-67c5-4e00-9db4-f0fc80f67402"/>
  </ds:schemaRefs>
</ds:datastoreItem>
</file>

<file path=customXml/itemProps3.xml><?xml version="1.0" encoding="utf-8"?>
<ds:datastoreItem xmlns:ds="http://schemas.openxmlformats.org/officeDocument/2006/customXml" ds:itemID="{5B6E8C7B-689B-4FCF-BFC6-40CCD65DCF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dbea0a-55a3-4a3e-8bf3-955c1ac0186e"/>
    <ds:schemaRef ds:uri="bad8b8d4-67c5-4e00-9db4-f0fc80f674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2490</Words>
  <Application>Microsoft Office PowerPoint</Application>
  <PresentationFormat>全屏显示(16:9)</PresentationFormat>
  <Paragraphs>283</Paragraphs>
  <Slides>18</Slides>
  <Notes>1</Notes>
  <HiddenSlides>7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Calibri</vt:lpstr>
      <vt:lpstr>Cascadia Mono</vt:lpstr>
      <vt:lpstr>Courier New</vt:lpstr>
      <vt:lpstr>Office Theme</vt:lpstr>
      <vt:lpstr>包装程序外壳对象</vt:lpstr>
      <vt:lpstr>CAPL DLL 生成与使用</vt:lpstr>
      <vt:lpstr>目录</vt:lpstr>
      <vt:lpstr>一、准备AES-GCM加密解密函数</vt:lpstr>
      <vt:lpstr>一、准备AES-GCM加密解密函数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二、CANoe help文档 和 Example工程分析</vt:lpstr>
      <vt:lpstr>三、生成capldll.dll（ Visual Studio ）</vt:lpstr>
      <vt:lpstr>三、生成capldll.dll（Visual Studio + Cmake）</vt:lpstr>
      <vt:lpstr>四、capl编辑器导入capldll.dll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PowerPoint Template</dc:title>
  <dc:creator/>
  <cp:lastModifiedBy/>
  <cp:revision>1</cp:revision>
  <dcterms:created xsi:type="dcterms:W3CDTF">2013-07-29T13:34:36Z</dcterms:created>
  <dcterms:modified xsi:type="dcterms:W3CDTF">2024-09-06T09:38:40Z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0x010100DCE89D508F544A498DE48A82C24F2AD8</vt:lpwstr>
  </property>
  <property fmtid="{D5CDD505-2E9C-101B-9397-08002B2CF9AE}" pid="3" name="MSIP_Label_e798273d-f5aa-46da-8e10-241f6dcd5f2d_Enabled">
    <vt:lpwstr>true</vt:lpwstr>
  </property>
  <property fmtid="{D5CDD505-2E9C-101B-9397-08002B2CF9AE}" pid="4" name="MSIP_Label_e798273d-f5aa-46da-8e10-241f6dcd5f2d_SetDate">
    <vt:lpwstr>2021-03-09T18:23:13Z</vt:lpwstr>
  </property>
  <property fmtid="{D5CDD505-2E9C-101B-9397-08002B2CF9AE}" pid="5" name="MSIP_Label_e798273d-f5aa-46da-8e10-241f6dcd5f2d_Method">
    <vt:lpwstr>Standard</vt:lpwstr>
  </property>
  <property fmtid="{D5CDD505-2E9C-101B-9397-08002B2CF9AE}" pid="6" name="MSIP_Label_e798273d-f5aa-46da-8e10-241f6dcd5f2d_Name">
    <vt:lpwstr>e798273d-f5aa-46da-8e10-241f6dcd5f2d</vt:lpwstr>
  </property>
  <property fmtid="{D5CDD505-2E9C-101B-9397-08002B2CF9AE}" pid="7" name="MSIP_Label_e798273d-f5aa-46da-8e10-241f6dcd5f2d_SiteId">
    <vt:lpwstr>c760270c-f3da-4cfa-9737-03808ef5579f</vt:lpwstr>
  </property>
  <property fmtid="{D5CDD505-2E9C-101B-9397-08002B2CF9AE}" pid="8" name="MSIP_Label_e798273d-f5aa-46da-8e10-241f6dcd5f2d_ActionId">
    <vt:lpwstr/>
  </property>
  <property fmtid="{D5CDD505-2E9C-101B-9397-08002B2CF9AE}" pid="9" name="MSIP_Label_e798273d-f5aa-46da-8e10-241f6dcd5f2d_ContentBits">
    <vt:lpwstr>0</vt:lpwstr>
  </property>
  <property fmtid="{D5CDD505-2E9C-101B-9397-08002B2CF9AE}" pid="10" name="MediaServiceImageTags">
    <vt:lpwstr/>
  </property>
  <property fmtid="{D5CDD505-2E9C-101B-9397-08002B2CF9AE}" pid="11" name="Language">
    <vt:lpwstr/>
  </property>
  <property fmtid="{D5CDD505-2E9C-101B-9397-08002B2CF9AE}" pid="12" name="MagnaCapability">
    <vt:lpwstr>36;#Electronics|b74361fa-6d43-4a63-85f9-5d2fc5e8b562</vt:lpwstr>
  </property>
  <property fmtid="{D5CDD505-2E9C-101B-9397-08002B2CF9AE}" pid="13" name="MagnaGroup">
    <vt:lpwstr>8;#Electronics|b1a6218b-6818-472c-b220-ceb916bc3023</vt:lpwstr>
  </property>
  <property fmtid="{D5CDD505-2E9C-101B-9397-08002B2CF9AE}" pid="14" name="MagnaFunction">
    <vt:lpwstr>49;#Business Development (BD)|14553e7c-ab5c-4843-99de-51e608fd6e6f</vt:lpwstr>
  </property>
</Properties>
</file>